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56" r:id="rId2"/>
    <p:sldId id="257" r:id="rId3"/>
    <p:sldId id="258" r:id="rId4"/>
    <p:sldId id="259" r:id="rId5"/>
    <p:sldId id="267" r:id="rId6"/>
    <p:sldId id="260" r:id="rId7"/>
    <p:sldId id="282" r:id="rId8"/>
    <p:sldId id="261" r:id="rId9"/>
    <p:sldId id="278" r:id="rId10"/>
    <p:sldId id="283" r:id="rId11"/>
    <p:sldId id="279" r:id="rId12"/>
    <p:sldId id="280" r:id="rId13"/>
    <p:sldId id="281" r:id="rId14"/>
    <p:sldId id="275" r:id="rId15"/>
    <p:sldId id="262" r:id="rId16"/>
    <p:sldId id="266" r:id="rId17"/>
    <p:sldId id="284" r:id="rId18"/>
    <p:sldId id="276" r:id="rId19"/>
    <p:sldId id="285" r:id="rId20"/>
    <p:sldId id="263" r:id="rId21"/>
    <p:sldId id="272" r:id="rId22"/>
    <p:sldId id="273" r:id="rId23"/>
    <p:sldId id="274" r:id="rId24"/>
    <p:sldId id="264" r:id="rId25"/>
    <p:sldId id="271" r:id="rId26"/>
    <p:sldId id="270" r:id="rId27"/>
    <p:sldId id="269" r:id="rId28"/>
    <p:sldId id="268" r:id="rId29"/>
    <p:sldId id="277" r:id="rId3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092" autoAdjust="0"/>
  </p:normalViewPr>
  <p:slideViewPr>
    <p:cSldViewPr>
      <p:cViewPr>
        <p:scale>
          <a:sx n="100" d="100"/>
          <a:sy n="100" d="100"/>
        </p:scale>
        <p:origin x="-294" y="73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546" tIns="46273" rIns="92546" bIns="46273" rtlCol="0"/>
          <a:lstStyle>
            <a:lvl1pPr algn="l">
              <a:defRPr sz="1200"/>
            </a:lvl1pPr>
          </a:lstStyle>
          <a:p>
            <a:endParaRPr lang="en-CA"/>
          </a:p>
        </p:txBody>
      </p:sp>
      <p:sp>
        <p:nvSpPr>
          <p:cNvPr id="3" name="Date Placeholder 2"/>
          <p:cNvSpPr>
            <a:spLocks noGrp="1"/>
          </p:cNvSpPr>
          <p:nvPr>
            <p:ph type="dt" sz="quarter" idx="1"/>
          </p:nvPr>
        </p:nvSpPr>
        <p:spPr>
          <a:xfrm>
            <a:off x="3884614" y="0"/>
            <a:ext cx="2971800" cy="464820"/>
          </a:xfrm>
          <a:prstGeom prst="rect">
            <a:avLst/>
          </a:prstGeom>
        </p:spPr>
        <p:txBody>
          <a:bodyPr vert="horz" lIns="92546" tIns="46273" rIns="92546" bIns="46273" rtlCol="0"/>
          <a:lstStyle>
            <a:lvl1pPr algn="r">
              <a:defRPr sz="1200"/>
            </a:lvl1pPr>
          </a:lstStyle>
          <a:p>
            <a:fld id="{18B0B1C6-E5E9-4BE9-8521-66A9A6A5E5C9}" type="datetimeFigureOut">
              <a:rPr lang="en-CA" smtClean="0"/>
              <a:pPr/>
              <a:t>11/14/14</a:t>
            </a:fld>
            <a:endParaRPr lang="en-CA"/>
          </a:p>
        </p:txBody>
      </p:sp>
      <p:sp>
        <p:nvSpPr>
          <p:cNvPr id="4" name="Footer Placeholder 3"/>
          <p:cNvSpPr>
            <a:spLocks noGrp="1"/>
          </p:cNvSpPr>
          <p:nvPr>
            <p:ph type="ftr" sz="quarter" idx="2"/>
          </p:nvPr>
        </p:nvSpPr>
        <p:spPr>
          <a:xfrm>
            <a:off x="0" y="8829966"/>
            <a:ext cx="2971800" cy="464820"/>
          </a:xfrm>
          <a:prstGeom prst="rect">
            <a:avLst/>
          </a:prstGeom>
        </p:spPr>
        <p:txBody>
          <a:bodyPr vert="horz" lIns="92546" tIns="46273" rIns="92546" bIns="46273" rtlCol="0" anchor="b"/>
          <a:lstStyle>
            <a:lvl1pPr algn="l">
              <a:defRPr sz="1200"/>
            </a:lvl1pPr>
          </a:lstStyle>
          <a:p>
            <a:endParaRPr lang="en-CA"/>
          </a:p>
        </p:txBody>
      </p:sp>
      <p:sp>
        <p:nvSpPr>
          <p:cNvPr id="5" name="Slide Number Placeholder 4"/>
          <p:cNvSpPr>
            <a:spLocks noGrp="1"/>
          </p:cNvSpPr>
          <p:nvPr>
            <p:ph type="sldNum" sz="quarter" idx="3"/>
          </p:nvPr>
        </p:nvSpPr>
        <p:spPr>
          <a:xfrm>
            <a:off x="3884614" y="8829966"/>
            <a:ext cx="2971800" cy="464820"/>
          </a:xfrm>
          <a:prstGeom prst="rect">
            <a:avLst/>
          </a:prstGeom>
        </p:spPr>
        <p:txBody>
          <a:bodyPr vert="horz" lIns="92546" tIns="46273" rIns="92546" bIns="46273" rtlCol="0" anchor="b"/>
          <a:lstStyle>
            <a:lvl1pPr algn="r">
              <a:defRPr sz="1200"/>
            </a:lvl1pPr>
          </a:lstStyle>
          <a:p>
            <a:fld id="{D7FF65F4-A9B0-41E6-B673-769415992027}" type="slidenum">
              <a:rPr lang="en-CA" smtClean="0"/>
              <a:pPr/>
              <a:t>‹#›</a:t>
            </a:fld>
            <a:endParaRPr lang="en-CA"/>
          </a:p>
        </p:txBody>
      </p:sp>
    </p:spTree>
    <p:extLst>
      <p:ext uri="{BB962C8B-B14F-4D97-AF65-F5344CB8AC3E}">
        <p14:creationId xmlns:p14="http://schemas.microsoft.com/office/powerpoint/2010/main" xmlns="" val="3399972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546" tIns="46273" rIns="92546" bIns="46273" rtlCol="0"/>
          <a:lstStyle>
            <a:lvl1pPr algn="l">
              <a:defRPr sz="1200"/>
            </a:lvl1pPr>
          </a:lstStyle>
          <a:p>
            <a:endParaRPr lang="en-CA" dirty="0"/>
          </a:p>
        </p:txBody>
      </p:sp>
      <p:sp>
        <p:nvSpPr>
          <p:cNvPr id="3" name="Date Placeholder 2"/>
          <p:cNvSpPr>
            <a:spLocks noGrp="1"/>
          </p:cNvSpPr>
          <p:nvPr>
            <p:ph type="dt" idx="1"/>
          </p:nvPr>
        </p:nvSpPr>
        <p:spPr>
          <a:xfrm>
            <a:off x="3884614" y="0"/>
            <a:ext cx="2971800" cy="464820"/>
          </a:xfrm>
          <a:prstGeom prst="rect">
            <a:avLst/>
          </a:prstGeom>
        </p:spPr>
        <p:txBody>
          <a:bodyPr vert="horz" lIns="92546" tIns="46273" rIns="92546" bIns="46273" rtlCol="0"/>
          <a:lstStyle>
            <a:lvl1pPr algn="r">
              <a:defRPr sz="1200"/>
            </a:lvl1pPr>
          </a:lstStyle>
          <a:p>
            <a:fld id="{8BC45BEC-86A8-4B62-A57E-061A5850D0C0}" type="datetimeFigureOut">
              <a:rPr lang="en-CA" smtClean="0"/>
              <a:pPr/>
              <a:t>11/14/14</a:t>
            </a:fld>
            <a:endParaRPr lang="en-CA" dirty="0"/>
          </a:p>
        </p:txBody>
      </p:sp>
      <p:sp>
        <p:nvSpPr>
          <p:cNvPr id="4" name="Slide Image Placeholder 3"/>
          <p:cNvSpPr>
            <a:spLocks noGrp="1" noRot="1" noChangeAspect="1"/>
          </p:cNvSpPr>
          <p:nvPr>
            <p:ph type="sldImg" idx="2"/>
          </p:nvPr>
        </p:nvSpPr>
        <p:spPr>
          <a:xfrm>
            <a:off x="1106488" y="698500"/>
            <a:ext cx="4645025" cy="3484563"/>
          </a:xfrm>
          <a:prstGeom prst="rect">
            <a:avLst/>
          </a:prstGeom>
          <a:noFill/>
          <a:ln w="12700">
            <a:solidFill>
              <a:prstClr val="black"/>
            </a:solidFill>
          </a:ln>
        </p:spPr>
        <p:txBody>
          <a:bodyPr vert="horz" lIns="92546" tIns="46273" rIns="92546" bIns="46273" rtlCol="0" anchor="ctr"/>
          <a:lstStyle/>
          <a:p>
            <a:endParaRPr lang="en-CA"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2546" tIns="46273" rIns="92546" bIns="4627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6"/>
            <a:ext cx="2971800" cy="464820"/>
          </a:xfrm>
          <a:prstGeom prst="rect">
            <a:avLst/>
          </a:prstGeom>
        </p:spPr>
        <p:txBody>
          <a:bodyPr vert="horz" lIns="92546" tIns="46273" rIns="92546" bIns="46273"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4" y="8829966"/>
            <a:ext cx="2971800" cy="464820"/>
          </a:xfrm>
          <a:prstGeom prst="rect">
            <a:avLst/>
          </a:prstGeom>
        </p:spPr>
        <p:txBody>
          <a:bodyPr vert="horz" lIns="92546" tIns="46273" rIns="92546" bIns="46273" rtlCol="0" anchor="b"/>
          <a:lstStyle>
            <a:lvl1pPr algn="r">
              <a:defRPr sz="1200"/>
            </a:lvl1pPr>
          </a:lstStyle>
          <a:p>
            <a:fld id="{75E9FF39-829C-40A1-9940-A62A66B4BA27}" type="slidenum">
              <a:rPr lang="en-CA" smtClean="0"/>
              <a:pPr/>
              <a:t>‹#›</a:t>
            </a:fld>
            <a:endParaRPr lang="en-CA" dirty="0"/>
          </a:p>
        </p:txBody>
      </p:sp>
    </p:spTree>
    <p:extLst>
      <p:ext uri="{BB962C8B-B14F-4D97-AF65-F5344CB8AC3E}">
        <p14:creationId xmlns:p14="http://schemas.microsoft.com/office/powerpoint/2010/main" xmlns="" val="2660384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5E9FF39-829C-40A1-9940-A62A66B4BA27}" type="slidenum">
              <a:rPr lang="en-CA" smtClean="0"/>
              <a:pPr/>
              <a:t>1</a:t>
            </a:fld>
            <a:endParaRPr lang="en-CA" dirty="0"/>
          </a:p>
        </p:txBody>
      </p:sp>
    </p:spTree>
    <p:extLst>
      <p:ext uri="{BB962C8B-B14F-4D97-AF65-F5344CB8AC3E}">
        <p14:creationId xmlns:p14="http://schemas.microsoft.com/office/powerpoint/2010/main" xmlns="" val="4209462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Using a suite of tools in ESRI’s ArcMap, the backscatter is transformed and classified into potential substrate categories.</a:t>
            </a:r>
          </a:p>
          <a:p>
            <a:endParaRPr lang="en-CA" dirty="0" smtClean="0"/>
          </a:p>
          <a:p>
            <a:r>
              <a:rPr lang="en-CA" dirty="0" smtClean="0"/>
              <a:t>They are labeled</a:t>
            </a:r>
            <a:r>
              <a:rPr lang="en-CA" baseline="0" dirty="0" smtClean="0"/>
              <a:t> as potential because the classes are unverified and the method is unsupervised.</a:t>
            </a:r>
          </a:p>
          <a:p>
            <a:endParaRPr lang="en-CA" baseline="0" dirty="0" smtClean="0"/>
          </a:p>
          <a:p>
            <a:r>
              <a:rPr lang="en-CA" dirty="0" smtClean="0"/>
              <a:t>This image represents</a:t>
            </a:r>
            <a:r>
              <a:rPr lang="en-CA" baseline="0" dirty="0" smtClean="0"/>
              <a:t> the completed potential substrate classification of the Scott Islands region in BC</a:t>
            </a:r>
            <a:endParaRPr lang="en-CA" dirty="0" smtClean="0"/>
          </a:p>
          <a:p>
            <a:endParaRPr lang="en-CA" dirty="0" smtClean="0"/>
          </a:p>
          <a:p>
            <a:r>
              <a:rPr lang="en-CA" dirty="0" smtClean="0"/>
              <a:t>The 3 classes chosen (plus the rock) were based on a previous classification done by NRCan in 2007. Through grab samples and sediment cores, NRCan determined that 4 main sediment types were identified in the Cook Bank region (in the northeast sector of the survey). This information was used to determine the most common broad</a:t>
            </a:r>
            <a:r>
              <a:rPr lang="en-CA" baseline="0" dirty="0" smtClean="0"/>
              <a:t> scale </a:t>
            </a:r>
            <a:r>
              <a:rPr lang="en-CA" dirty="0" smtClean="0"/>
              <a:t>sediment classes in the backscatter. </a:t>
            </a:r>
          </a:p>
          <a:p>
            <a:endParaRPr lang="en-CA" dirty="0" smtClean="0"/>
          </a:p>
          <a:p>
            <a:r>
              <a:rPr lang="en-CA" dirty="0" smtClean="0"/>
              <a:t>More characterizations to compliment the substrate layers are possible using the bathymetry</a:t>
            </a:r>
          </a:p>
          <a:p>
            <a:endParaRPr lang="en-CA" dirty="0"/>
          </a:p>
        </p:txBody>
      </p:sp>
      <p:sp>
        <p:nvSpPr>
          <p:cNvPr id="4" name="Slide Number Placeholder 3"/>
          <p:cNvSpPr>
            <a:spLocks noGrp="1"/>
          </p:cNvSpPr>
          <p:nvPr>
            <p:ph type="sldNum" sz="quarter" idx="10"/>
          </p:nvPr>
        </p:nvSpPr>
        <p:spPr/>
        <p:txBody>
          <a:bodyPr/>
          <a:lstStyle/>
          <a:p>
            <a:fld id="{75E9FF39-829C-40A1-9940-A62A66B4BA27}" type="slidenum">
              <a:rPr lang="en-CA" smtClean="0"/>
              <a:pPr/>
              <a:t>10</a:t>
            </a:fld>
            <a:endParaRPr lang="en-CA" dirty="0"/>
          </a:p>
        </p:txBody>
      </p:sp>
    </p:spTree>
    <p:extLst>
      <p:ext uri="{BB962C8B-B14F-4D97-AF65-F5344CB8AC3E}">
        <p14:creationId xmlns:p14="http://schemas.microsoft.com/office/powerpoint/2010/main" xmlns="" val="1405481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Morphology</a:t>
            </a:r>
            <a:r>
              <a:rPr lang="en-CA" baseline="0" dirty="0" smtClean="0"/>
              <a:t> is </a:t>
            </a:r>
            <a:r>
              <a:rPr lang="en-CA" dirty="0" smtClean="0"/>
              <a:t>produced using a GIS tool from the NOAA</a:t>
            </a:r>
            <a:r>
              <a:rPr lang="en-CA" baseline="0" dirty="0" smtClean="0"/>
              <a:t> collectively called the Benthic Terrain Modeller (BTM). </a:t>
            </a:r>
            <a:r>
              <a:rPr lang="en-CA" dirty="0" smtClean="0"/>
              <a:t> </a:t>
            </a:r>
          </a:p>
          <a:p>
            <a:endParaRPr lang="en-CA" dirty="0" smtClean="0"/>
          </a:p>
          <a:p>
            <a:r>
              <a:rPr lang="en-CA" dirty="0" smtClean="0"/>
              <a:t>This application of the Benthic Terrain Modeller (BTM) gives an</a:t>
            </a:r>
            <a:r>
              <a:rPr lang="en-CA" baseline="0" dirty="0" smtClean="0"/>
              <a:t> </a:t>
            </a:r>
            <a:r>
              <a:rPr lang="en-CA" dirty="0" smtClean="0"/>
              <a:t>overview of the morphology of a region classifying the bathymetry into</a:t>
            </a:r>
            <a:r>
              <a:rPr lang="en-CA" baseline="0" dirty="0" smtClean="0"/>
              <a:t> broad benthic regions </a:t>
            </a:r>
            <a:r>
              <a:rPr lang="en-CA" dirty="0" smtClean="0"/>
              <a:t>indicating shallow crests, depressions and differentiating slopes from flats. </a:t>
            </a:r>
          </a:p>
          <a:p>
            <a:endParaRPr lang="en-CA" dirty="0" smtClean="0"/>
          </a:p>
          <a:p>
            <a:r>
              <a:rPr lang="en-CA" dirty="0" smtClean="0"/>
              <a:t>The tool uses a bathymetric</a:t>
            </a:r>
            <a:r>
              <a:rPr lang="en-CA" baseline="0" dirty="0" smtClean="0"/>
              <a:t> position index, similar to a land based topographic position index, to determine the zones. </a:t>
            </a:r>
          </a:p>
          <a:p>
            <a:endParaRPr lang="en-CA" baseline="0" dirty="0" smtClean="0"/>
          </a:p>
          <a:p>
            <a:r>
              <a:rPr lang="en-CA" baseline="0" dirty="0" smtClean="0"/>
              <a:t>Knowing the morphology of a region aids in habitat differentiation </a:t>
            </a:r>
          </a:p>
          <a:p>
            <a:endParaRPr lang="en-CA" baseline="0" dirty="0" smtClean="0"/>
          </a:p>
          <a:p>
            <a:r>
              <a:rPr lang="en-CA" dirty="0" smtClean="0"/>
              <a:t>Relative topographic position (also called the Topographic Position Index) is a terrain ruggedness metric and a local elevation index (</a:t>
            </a:r>
            <a:r>
              <a:rPr lang="en-CA" dirty="0" err="1" smtClean="0"/>
              <a:t>Jenness</a:t>
            </a:r>
            <a:r>
              <a:rPr lang="en-CA" dirty="0" smtClean="0"/>
              <a:t>, 2002). Topographic position of each pixel is identified with respect to its local neighborhood, thus its relative position. The index is useful for identifying landscape patterns and boundaries that may correspond with rock type, dominant geomorphic process, soil characteristics, vegetation, or air drainage. Classify results into high, medium, low based on natural breaks. The index is applicable to bathymetric data, too (see refs).</a:t>
            </a:r>
          </a:p>
          <a:p>
            <a:endParaRPr lang="en-CA" dirty="0"/>
          </a:p>
        </p:txBody>
      </p:sp>
      <p:sp>
        <p:nvSpPr>
          <p:cNvPr id="4" name="Slide Number Placeholder 3"/>
          <p:cNvSpPr>
            <a:spLocks noGrp="1"/>
          </p:cNvSpPr>
          <p:nvPr>
            <p:ph type="sldNum" sz="quarter" idx="10"/>
          </p:nvPr>
        </p:nvSpPr>
        <p:spPr/>
        <p:txBody>
          <a:bodyPr/>
          <a:lstStyle/>
          <a:p>
            <a:fld id="{75E9FF39-829C-40A1-9940-A62A66B4BA27}" type="slidenum">
              <a:rPr lang="en-CA" smtClean="0"/>
              <a:pPr/>
              <a:t>11</a:t>
            </a:fld>
            <a:endParaRPr lang="en-CA" dirty="0"/>
          </a:p>
        </p:txBody>
      </p:sp>
    </p:spTree>
    <p:extLst>
      <p:ext uri="{BB962C8B-B14F-4D97-AF65-F5344CB8AC3E}">
        <p14:creationId xmlns:p14="http://schemas.microsoft.com/office/powerpoint/2010/main" xmlns="" val="1772928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Slope is</a:t>
            </a:r>
            <a:r>
              <a:rPr lang="en-CA" baseline="0" dirty="0" smtClean="0"/>
              <a:t> determined using a tool in ArcGIS using the bathymetry. </a:t>
            </a:r>
            <a:endParaRPr lang="en-CA" dirty="0" smtClean="0"/>
          </a:p>
          <a:p>
            <a:endParaRPr lang="en-CA" dirty="0" smtClean="0"/>
          </a:p>
          <a:p>
            <a:r>
              <a:rPr lang="en-CA" dirty="0" smtClean="0"/>
              <a:t>These slope classes are based on those ranges suggested by the Greene model (1999) but are completely flexible and customizable depending on the intended</a:t>
            </a:r>
            <a:r>
              <a:rPr lang="en-CA" baseline="0" dirty="0" smtClean="0"/>
              <a:t> use for the data, the region, and the classification scheme chosen</a:t>
            </a:r>
            <a:r>
              <a:rPr lang="en-CA" dirty="0" smtClean="0"/>
              <a:t>. </a:t>
            </a:r>
          </a:p>
          <a:p>
            <a:endParaRPr lang="en-CA" dirty="0" smtClean="0"/>
          </a:p>
          <a:p>
            <a:r>
              <a:rPr lang="en-CA" dirty="0" smtClean="0"/>
              <a:t>(Reference</a:t>
            </a:r>
            <a:r>
              <a:rPr lang="en-CA" baseline="0" dirty="0" smtClean="0"/>
              <a:t> - </a:t>
            </a:r>
            <a:r>
              <a:rPr lang="en-CA" dirty="0" smtClean="0"/>
              <a:t>Greene, H.G., </a:t>
            </a:r>
            <a:r>
              <a:rPr lang="en-CA" dirty="0" err="1" smtClean="0"/>
              <a:t>Yoklavich</a:t>
            </a:r>
            <a:r>
              <a:rPr lang="en-CA" dirty="0" smtClean="0"/>
              <a:t>, M., Starr R., O’Connell, V., Wakefield, W., Sullivan, D., </a:t>
            </a:r>
            <a:r>
              <a:rPr lang="en-CA" dirty="0" err="1" smtClean="0"/>
              <a:t>Mcrea</a:t>
            </a:r>
            <a:r>
              <a:rPr lang="en-CA" dirty="0" smtClean="0"/>
              <a:t>, J., &amp; </a:t>
            </a:r>
            <a:r>
              <a:rPr lang="en-CA" dirty="0" err="1" smtClean="0"/>
              <a:t>Caillet</a:t>
            </a:r>
            <a:r>
              <a:rPr lang="en-CA" dirty="0" smtClean="0"/>
              <a:t>, G., (1999). A classification scheme for deep seafloor habitats. </a:t>
            </a:r>
            <a:r>
              <a:rPr lang="en-CA" i="1" dirty="0" err="1" smtClean="0"/>
              <a:t>Oceanologica</a:t>
            </a:r>
            <a:r>
              <a:rPr lang="en-CA" i="1" dirty="0" smtClean="0"/>
              <a:t> </a:t>
            </a:r>
            <a:r>
              <a:rPr lang="en-CA" i="1" dirty="0" err="1" smtClean="0"/>
              <a:t>Acta</a:t>
            </a:r>
            <a:r>
              <a:rPr lang="en-CA" i="1" dirty="0" smtClean="0"/>
              <a:t>, </a:t>
            </a:r>
            <a:r>
              <a:rPr lang="en-CA" dirty="0" smtClean="0"/>
              <a:t>22.6, 663-678)</a:t>
            </a:r>
          </a:p>
          <a:p>
            <a:endParaRPr lang="en-CA" dirty="0"/>
          </a:p>
        </p:txBody>
      </p:sp>
      <p:sp>
        <p:nvSpPr>
          <p:cNvPr id="4" name="Slide Number Placeholder 3"/>
          <p:cNvSpPr>
            <a:spLocks noGrp="1"/>
          </p:cNvSpPr>
          <p:nvPr>
            <p:ph type="sldNum" sz="quarter" idx="10"/>
          </p:nvPr>
        </p:nvSpPr>
        <p:spPr/>
        <p:txBody>
          <a:bodyPr/>
          <a:lstStyle/>
          <a:p>
            <a:fld id="{75E9FF39-829C-40A1-9940-A62A66B4BA27}" type="slidenum">
              <a:rPr lang="en-CA" smtClean="0"/>
              <a:pPr/>
              <a:t>12</a:t>
            </a:fld>
            <a:endParaRPr lang="en-CA" dirty="0"/>
          </a:p>
        </p:txBody>
      </p:sp>
    </p:spTree>
    <p:extLst>
      <p:ext uri="{BB962C8B-B14F-4D97-AF65-F5344CB8AC3E}">
        <p14:creationId xmlns:p14="http://schemas.microsoft.com/office/powerpoint/2010/main" xmlns="" val="1405295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depth from</a:t>
            </a:r>
            <a:r>
              <a:rPr lang="en-CA" baseline="0" dirty="0" smtClean="0"/>
              <a:t> the bathymetry can also be classified into zones.</a:t>
            </a:r>
          </a:p>
          <a:p>
            <a:endParaRPr lang="en-CA" dirty="0" smtClean="0"/>
          </a:p>
          <a:p>
            <a:r>
              <a:rPr lang="en-CA" dirty="0" smtClean="0"/>
              <a:t>The chosen depth classes displayed in the image are based on the BC marine ecological classification ranges. Any range of depth values according to any scheme or usage</a:t>
            </a:r>
            <a:r>
              <a:rPr lang="en-CA" baseline="0" dirty="0" smtClean="0"/>
              <a:t> </a:t>
            </a:r>
            <a:r>
              <a:rPr lang="en-CA" dirty="0" smtClean="0"/>
              <a:t>can be chosen to express the classes, it is completely flexible and can be customized</a:t>
            </a:r>
            <a:r>
              <a:rPr lang="en-CA" baseline="0" dirty="0" smtClean="0"/>
              <a:t> numerous ways</a:t>
            </a:r>
            <a:r>
              <a:rPr lang="en-CA" dirty="0" smtClean="0"/>
              <a:t>. </a:t>
            </a:r>
          </a:p>
          <a:p>
            <a:endParaRPr lang="en-CA" dirty="0" smtClean="0"/>
          </a:p>
          <a:p>
            <a:r>
              <a:rPr lang="en-CA" dirty="0" smtClean="0"/>
              <a:t>The shallow areas are unable to be accessed by the larger survey ships,</a:t>
            </a:r>
            <a:r>
              <a:rPr lang="en-CA" baseline="0" dirty="0" smtClean="0"/>
              <a:t> especially given the environmental conditions in this region</a:t>
            </a:r>
            <a:r>
              <a:rPr lang="en-CA" dirty="0" smtClean="0"/>
              <a:t>. As such, much of the shallower ranges in this scheme are</a:t>
            </a:r>
            <a:r>
              <a:rPr lang="en-CA" baseline="0" dirty="0" smtClean="0"/>
              <a:t> not represented.</a:t>
            </a:r>
            <a:endParaRPr lang="en-CA" dirty="0"/>
          </a:p>
        </p:txBody>
      </p:sp>
      <p:sp>
        <p:nvSpPr>
          <p:cNvPr id="4" name="Slide Number Placeholder 3"/>
          <p:cNvSpPr>
            <a:spLocks noGrp="1"/>
          </p:cNvSpPr>
          <p:nvPr>
            <p:ph type="sldNum" sz="quarter" idx="10"/>
          </p:nvPr>
        </p:nvSpPr>
        <p:spPr/>
        <p:txBody>
          <a:bodyPr/>
          <a:lstStyle/>
          <a:p>
            <a:fld id="{75E9FF39-829C-40A1-9940-A62A66B4BA27}" type="slidenum">
              <a:rPr lang="en-CA" smtClean="0"/>
              <a:pPr/>
              <a:t>13</a:t>
            </a:fld>
            <a:endParaRPr lang="en-CA" dirty="0"/>
          </a:p>
        </p:txBody>
      </p:sp>
    </p:spTree>
    <p:extLst>
      <p:ext uri="{BB962C8B-B14F-4D97-AF65-F5344CB8AC3E}">
        <p14:creationId xmlns:p14="http://schemas.microsoft.com/office/powerpoint/2010/main" xmlns="" val="4271364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If the purpose of the files only requires overlaying two layers, they can be combined for better display to further characterize</a:t>
            </a:r>
            <a:r>
              <a:rPr lang="en-CA" baseline="0" dirty="0" smtClean="0"/>
              <a:t> an area</a:t>
            </a:r>
            <a:r>
              <a:rPr lang="en-CA" dirty="0" smtClean="0"/>
              <a:t>.</a:t>
            </a:r>
          </a:p>
          <a:p>
            <a:endParaRPr lang="en-CA" dirty="0" smtClean="0"/>
          </a:p>
          <a:p>
            <a:r>
              <a:rPr lang="en-CA" dirty="0" smtClean="0"/>
              <a:t>This example is of Whale Channel off the East coast of Gil Island and links to Douglas Channel and Kitimat</a:t>
            </a:r>
            <a:r>
              <a:rPr lang="en-CA" baseline="0" dirty="0" smtClean="0"/>
              <a:t> BC region and </a:t>
            </a:r>
            <a:r>
              <a:rPr lang="en-CA" dirty="0" smtClean="0"/>
              <a:t>combines the substrate and morphology into areas of potential habitats but any combinations of characterized files is possible.</a:t>
            </a:r>
          </a:p>
          <a:p>
            <a:endParaRPr lang="en-CA" dirty="0" smtClean="0"/>
          </a:p>
          <a:p>
            <a:r>
              <a:rPr lang="en-CA" dirty="0" smtClean="0"/>
              <a:t>Eventually</a:t>
            </a:r>
            <a:r>
              <a:rPr lang="en-CA" baseline="0" dirty="0" smtClean="0"/>
              <a:t> we can build an extensive database of files that can be overlaid, combined, or queried in order to answer habitat questions.</a:t>
            </a:r>
          </a:p>
          <a:p>
            <a:endParaRPr lang="en-CA" baseline="0" dirty="0" smtClean="0"/>
          </a:p>
          <a:p>
            <a:r>
              <a:rPr lang="en-CA" baseline="0" dirty="0" smtClean="0"/>
              <a:t>The querying can be used to locate specific habitat such as shallow, steeply sloping, rocky areas, or deep mud flats. </a:t>
            </a:r>
          </a:p>
          <a:p>
            <a:endParaRPr lang="en-CA" baseline="0" dirty="0" smtClean="0"/>
          </a:p>
          <a:p>
            <a:r>
              <a:rPr lang="en-CA" baseline="0" dirty="0" smtClean="0"/>
              <a:t>This is where the potential to be highly useful for habitat mapping is revealed. </a:t>
            </a:r>
            <a:endParaRPr lang="en-CA" dirty="0"/>
          </a:p>
        </p:txBody>
      </p:sp>
      <p:sp>
        <p:nvSpPr>
          <p:cNvPr id="4" name="Slide Number Placeholder 3"/>
          <p:cNvSpPr>
            <a:spLocks noGrp="1"/>
          </p:cNvSpPr>
          <p:nvPr>
            <p:ph type="sldNum" sz="quarter" idx="10"/>
          </p:nvPr>
        </p:nvSpPr>
        <p:spPr/>
        <p:txBody>
          <a:bodyPr/>
          <a:lstStyle/>
          <a:p>
            <a:fld id="{75E9FF39-829C-40A1-9940-A62A66B4BA27}" type="slidenum">
              <a:rPr lang="en-CA" smtClean="0"/>
              <a:pPr/>
              <a:t>14</a:t>
            </a:fld>
            <a:endParaRPr lang="en-CA" dirty="0"/>
          </a:p>
        </p:txBody>
      </p:sp>
    </p:spTree>
    <p:extLst>
      <p:ext uri="{BB962C8B-B14F-4D97-AF65-F5344CB8AC3E}">
        <p14:creationId xmlns:p14="http://schemas.microsoft.com/office/powerpoint/2010/main" xmlns="" val="2346585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(How do we intend to use this technique?)</a:t>
            </a:r>
          </a:p>
          <a:p>
            <a:endParaRPr lang="en-CA" dirty="0" smtClean="0"/>
          </a:p>
          <a:p>
            <a:r>
              <a:rPr lang="en-CA" dirty="0" smtClean="0"/>
              <a:t>We have already begun applying this method to a few practical applications on the Pacific coast</a:t>
            </a:r>
            <a:endParaRPr lang="en-CA" dirty="0"/>
          </a:p>
        </p:txBody>
      </p:sp>
      <p:sp>
        <p:nvSpPr>
          <p:cNvPr id="4" name="Slide Number Placeholder 3"/>
          <p:cNvSpPr>
            <a:spLocks noGrp="1"/>
          </p:cNvSpPr>
          <p:nvPr>
            <p:ph type="sldNum" sz="quarter" idx="10"/>
          </p:nvPr>
        </p:nvSpPr>
        <p:spPr/>
        <p:txBody>
          <a:bodyPr/>
          <a:lstStyle/>
          <a:p>
            <a:fld id="{75E9FF39-829C-40A1-9940-A62A66B4BA27}" type="slidenum">
              <a:rPr lang="en-CA" smtClean="0"/>
              <a:pPr/>
              <a:t>15</a:t>
            </a:fld>
            <a:endParaRPr lang="en-CA" dirty="0"/>
          </a:p>
        </p:txBody>
      </p:sp>
    </p:spTree>
    <p:extLst>
      <p:ext uri="{BB962C8B-B14F-4D97-AF65-F5344CB8AC3E}">
        <p14:creationId xmlns:p14="http://schemas.microsoft.com/office/powerpoint/2010/main" xmlns="" val="2209845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defRPr/>
            </a:pPr>
            <a:r>
              <a:rPr lang="en-US" dirty="0" smtClean="0"/>
              <a:t>Possible</a:t>
            </a:r>
            <a:r>
              <a:rPr lang="en-US" baseline="0" dirty="0" smtClean="0"/>
              <a:t> uses include seafloor classification and providing base layers for habitat mapping and possibly locating key habitat areas for marine species. Of particular interest are those that have the potential to be forage sites for seabirds. (</a:t>
            </a:r>
            <a:r>
              <a:rPr lang="en-CA" dirty="0" smtClean="0"/>
              <a:t>- Cliff Robinson, Doug Bertram, Stephane Gauthier)</a:t>
            </a:r>
          </a:p>
          <a:p>
            <a:pPr>
              <a:buFontTx/>
              <a:buNone/>
              <a:defRPr/>
            </a:pPr>
            <a:endParaRPr lang="en-CA" dirty="0" smtClean="0"/>
          </a:p>
          <a:p>
            <a:pPr>
              <a:buFontTx/>
              <a:buNone/>
              <a:defRPr/>
            </a:pPr>
            <a:r>
              <a:rPr lang="en-CA" dirty="0" smtClean="0"/>
              <a:t>There is also the potential to contribute to the Pacific Marine Ecological Classification initiative for identifying potential</a:t>
            </a:r>
            <a:r>
              <a:rPr lang="en-CA" baseline="0" dirty="0" smtClean="0"/>
              <a:t> candidates for marine protected areas.</a:t>
            </a:r>
            <a:endParaRPr lang="en-US" dirty="0" smtClean="0"/>
          </a:p>
          <a:p>
            <a:pPr>
              <a:buFontTx/>
              <a:buNone/>
              <a:defRPr/>
            </a:pPr>
            <a:endParaRPr lang="en-US" dirty="0" smtClean="0"/>
          </a:p>
          <a:p>
            <a:pPr>
              <a:buFontTx/>
              <a:buChar char="-"/>
              <a:defRPr/>
            </a:pPr>
            <a:r>
              <a:rPr lang="en-US" dirty="0" smtClean="0"/>
              <a:t>(Support </a:t>
            </a:r>
            <a:r>
              <a:rPr lang="en-US" dirty="0"/>
              <a:t>habitat mapping </a:t>
            </a:r>
          </a:p>
          <a:p>
            <a:pPr>
              <a:buFontTx/>
              <a:buChar char="-"/>
              <a:defRPr/>
            </a:pPr>
            <a:r>
              <a:rPr lang="en-US" dirty="0"/>
              <a:t>Seafloor classification</a:t>
            </a:r>
          </a:p>
          <a:p>
            <a:pPr>
              <a:buFontTx/>
              <a:buChar char="-"/>
              <a:defRPr/>
            </a:pPr>
            <a:r>
              <a:rPr lang="en-US" dirty="0"/>
              <a:t>Identify potential seabird foraging sites</a:t>
            </a:r>
          </a:p>
          <a:p>
            <a:pPr>
              <a:buFontTx/>
              <a:buChar char="-"/>
              <a:defRPr/>
            </a:pPr>
            <a:r>
              <a:rPr lang="en-US" dirty="0"/>
              <a:t>Identify Rockfish and Pacific Sand Lance habitat (forage fish species)</a:t>
            </a:r>
          </a:p>
          <a:p>
            <a:pPr>
              <a:buFontTx/>
              <a:buChar char="-"/>
              <a:defRPr/>
            </a:pPr>
            <a:r>
              <a:rPr lang="en-US" dirty="0"/>
              <a:t>Potentially aid in paleomorphology reconstructions for the past ice age</a:t>
            </a:r>
          </a:p>
          <a:p>
            <a:pPr>
              <a:buFontTx/>
              <a:buChar char="-"/>
              <a:defRPr/>
            </a:pPr>
            <a:endParaRPr lang="en-US" dirty="0"/>
          </a:p>
          <a:p>
            <a:pPr>
              <a:buFontTx/>
              <a:buChar char="-"/>
              <a:defRPr/>
            </a:pPr>
            <a:r>
              <a:rPr lang="en-US" dirty="0"/>
              <a:t>PMECS supporting identification of potential new marine protected areas </a:t>
            </a:r>
            <a:r>
              <a:rPr lang="en-US" dirty="0" smtClean="0"/>
              <a:t>candidates)</a:t>
            </a:r>
            <a:endParaRPr lang="en-US" dirty="0"/>
          </a:p>
          <a:p>
            <a:endParaRPr lang="en-CA" dirty="0"/>
          </a:p>
        </p:txBody>
      </p:sp>
      <p:sp>
        <p:nvSpPr>
          <p:cNvPr id="4" name="Slide Number Placeholder 3"/>
          <p:cNvSpPr>
            <a:spLocks noGrp="1"/>
          </p:cNvSpPr>
          <p:nvPr>
            <p:ph type="sldNum" sz="quarter" idx="10"/>
          </p:nvPr>
        </p:nvSpPr>
        <p:spPr/>
        <p:txBody>
          <a:bodyPr/>
          <a:lstStyle/>
          <a:p>
            <a:fld id="{75E9FF39-829C-40A1-9940-A62A66B4BA27}" type="slidenum">
              <a:rPr lang="en-CA" smtClean="0"/>
              <a:pPr/>
              <a:t>16</a:t>
            </a:fld>
            <a:endParaRPr lang="en-CA" dirty="0"/>
          </a:p>
        </p:txBody>
      </p:sp>
    </p:spTree>
    <p:extLst>
      <p:ext uri="{BB962C8B-B14F-4D97-AF65-F5344CB8AC3E}">
        <p14:creationId xmlns:p14="http://schemas.microsoft.com/office/powerpoint/2010/main" xmlns="" val="592006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defRPr/>
            </a:pPr>
            <a:r>
              <a:rPr lang="en-US" dirty="0" smtClean="0"/>
              <a:t>Potential</a:t>
            </a:r>
            <a:r>
              <a:rPr lang="en-US" baseline="0" dirty="0" smtClean="0"/>
              <a:t> substrate was determined from  surveyed zones within the boundary of the proposed Scott Islands marine National Wildlife Area off the north coast of Vancouver Island. </a:t>
            </a:r>
          </a:p>
          <a:p>
            <a:pPr>
              <a:buFontTx/>
              <a:buNone/>
              <a:defRPr/>
            </a:pPr>
            <a:r>
              <a:rPr lang="en-US" baseline="0" dirty="0" smtClean="0"/>
              <a:t>This area has been deemed significant for a number of seabird species. </a:t>
            </a:r>
          </a:p>
          <a:p>
            <a:pPr>
              <a:buFontTx/>
              <a:buNone/>
              <a:defRPr/>
            </a:pPr>
            <a:r>
              <a:rPr lang="en-US" baseline="0" dirty="0" smtClean="0"/>
              <a:t>The boundary of the NWA is set to encompass important areas for the seabirds such as nesting sites and forage ground on and off of the continental shelf. Not only will it benefit the birds, but also any other marine wildlife in the region.</a:t>
            </a:r>
          </a:p>
          <a:p>
            <a:pPr>
              <a:buFontTx/>
              <a:buNone/>
              <a:defRPr/>
            </a:pPr>
            <a:endParaRPr lang="en-US" baseline="0" dirty="0" smtClean="0"/>
          </a:p>
          <a:p>
            <a:pPr>
              <a:buFontTx/>
              <a:buNone/>
              <a:defRPr/>
            </a:pPr>
            <a:r>
              <a:rPr lang="en-US" baseline="0" dirty="0" smtClean="0"/>
              <a:t>The characterized substrate layers here will be used to support management decisions regarding the NWA as well as aid in marine research. </a:t>
            </a:r>
            <a:endParaRPr lang="en-US" dirty="0" smtClean="0"/>
          </a:p>
          <a:p>
            <a:pPr>
              <a:buFontTx/>
              <a:buChar char="-"/>
              <a:defRPr/>
            </a:pPr>
            <a:endParaRPr lang="en-US" dirty="0" smtClean="0"/>
          </a:p>
          <a:p>
            <a:pPr>
              <a:buFontTx/>
              <a:buChar char="-"/>
              <a:defRPr/>
            </a:pPr>
            <a:r>
              <a:rPr lang="en-US" dirty="0" smtClean="0"/>
              <a:t>(Support </a:t>
            </a:r>
            <a:r>
              <a:rPr lang="en-US" dirty="0"/>
              <a:t>habitat mapping </a:t>
            </a:r>
          </a:p>
          <a:p>
            <a:pPr>
              <a:buFontTx/>
              <a:buChar char="-"/>
              <a:defRPr/>
            </a:pPr>
            <a:r>
              <a:rPr lang="en-US" dirty="0"/>
              <a:t>Seafloor classification</a:t>
            </a:r>
          </a:p>
          <a:p>
            <a:pPr>
              <a:buFontTx/>
              <a:buChar char="-"/>
              <a:defRPr/>
            </a:pPr>
            <a:r>
              <a:rPr lang="en-US" dirty="0"/>
              <a:t>Identify potential seabird foraging sites</a:t>
            </a:r>
          </a:p>
          <a:p>
            <a:pPr>
              <a:buFontTx/>
              <a:buChar char="-"/>
              <a:defRPr/>
            </a:pPr>
            <a:r>
              <a:rPr lang="en-US" dirty="0"/>
              <a:t>Identify Rockfish and Pacific Sand Lance habitat (forage fish species)</a:t>
            </a:r>
          </a:p>
          <a:p>
            <a:pPr>
              <a:buFontTx/>
              <a:buChar char="-"/>
              <a:defRPr/>
            </a:pPr>
            <a:r>
              <a:rPr lang="en-US" dirty="0"/>
              <a:t>Potentially aid in paleomorphology reconstructions for the past ice </a:t>
            </a:r>
            <a:r>
              <a:rPr lang="en-US" dirty="0" smtClean="0"/>
              <a:t>age)</a:t>
            </a:r>
            <a:endParaRPr lang="en-US" dirty="0"/>
          </a:p>
          <a:p>
            <a:endParaRPr lang="en-CA" dirty="0"/>
          </a:p>
        </p:txBody>
      </p:sp>
      <p:sp>
        <p:nvSpPr>
          <p:cNvPr id="4" name="Slide Number Placeholder 3"/>
          <p:cNvSpPr>
            <a:spLocks noGrp="1"/>
          </p:cNvSpPr>
          <p:nvPr>
            <p:ph type="sldNum" sz="quarter" idx="10"/>
          </p:nvPr>
        </p:nvSpPr>
        <p:spPr/>
        <p:txBody>
          <a:bodyPr/>
          <a:lstStyle/>
          <a:p>
            <a:fld id="{75E9FF39-829C-40A1-9940-A62A66B4BA27}" type="slidenum">
              <a:rPr lang="en-CA" smtClean="0"/>
              <a:pPr/>
              <a:t>17</a:t>
            </a:fld>
            <a:endParaRPr lang="en-CA" dirty="0"/>
          </a:p>
        </p:txBody>
      </p:sp>
    </p:spTree>
    <p:extLst>
      <p:ext uri="{BB962C8B-B14F-4D97-AF65-F5344CB8AC3E}">
        <p14:creationId xmlns:p14="http://schemas.microsoft.com/office/powerpoint/2010/main" xmlns="" val="248212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region mapped and classified is the network of deep channels leading to Kitimat on the North central coast of BC</a:t>
            </a:r>
          </a:p>
          <a:p>
            <a:endParaRPr lang="en-US" baseline="0" dirty="0" smtClean="0"/>
          </a:p>
          <a:p>
            <a:r>
              <a:rPr lang="en-US" baseline="0" dirty="0" smtClean="0"/>
              <a:t>This classification is hoped to support habitat mapping for World Class Response for oil tanker spills in the ocean. </a:t>
            </a:r>
            <a:endParaRPr lang="en-US" dirty="0" smtClean="0"/>
          </a:p>
          <a:p>
            <a:endParaRPr lang="en-US" dirty="0" smtClean="0"/>
          </a:p>
          <a:p>
            <a:pPr>
              <a:buFontTx/>
              <a:buNone/>
            </a:pPr>
            <a:r>
              <a:rPr lang="en-US" dirty="0" smtClean="0"/>
              <a:t>The inset map is a magnified region of whale</a:t>
            </a:r>
            <a:r>
              <a:rPr lang="en-US" baseline="0" dirty="0" smtClean="0"/>
              <a:t> channel. The points overlaid on top of the potential substrate classification are from a sediment analysis performed by another software program from CARIS called HIPS and SIPS.  </a:t>
            </a:r>
          </a:p>
          <a:p>
            <a:pPr>
              <a:buFontTx/>
              <a:buNone/>
            </a:pPr>
            <a:endParaRPr lang="en-US" baseline="0" dirty="0" smtClean="0"/>
          </a:p>
          <a:p>
            <a:pPr>
              <a:buFontTx/>
              <a:buNone/>
            </a:pPr>
            <a:r>
              <a:rPr lang="en-US" baseline="0" dirty="0" smtClean="0"/>
              <a:t>The program performs an analysis with points of intensity within the backscatter and assigns the point a sediment class based on a built in range of classes corresponding to sediment grain ranges. </a:t>
            </a:r>
          </a:p>
          <a:p>
            <a:pPr>
              <a:buFontTx/>
              <a:buNone/>
            </a:pPr>
            <a:endParaRPr lang="en-US" baseline="0" dirty="0" smtClean="0"/>
          </a:p>
          <a:p>
            <a:pPr>
              <a:buFontTx/>
              <a:buNone/>
            </a:pPr>
            <a:r>
              <a:rPr lang="en-US" baseline="0" dirty="0" smtClean="0"/>
              <a:t>When the sediment analysis points determined by CARIS are overlaid onto the cluster analysis performed in ArcMap, it seems as if many of the classes agree with the sediment point assigned by CARIS. Many of the gravel points are located in gravel highest intensity cluster and muds and clay points are located in the lowest intensity cluster. This lends to more confidence in this method that the two separate software packages classify the backscatter into similar ranges. </a:t>
            </a:r>
            <a:endParaRPr lang="en-US" dirty="0" smtClean="0"/>
          </a:p>
          <a:p>
            <a:pPr>
              <a:buFontTx/>
              <a:buNone/>
            </a:pPr>
            <a:endParaRPr lang="en-US" dirty="0" smtClean="0"/>
          </a:p>
          <a:p>
            <a:pPr>
              <a:buFontTx/>
              <a:buChar char="-"/>
            </a:pPr>
            <a:r>
              <a:rPr lang="en-US" dirty="0" smtClean="0"/>
              <a:t>(Habitat mapping (especially at depths beyond SCUBA and ROV) </a:t>
            </a:r>
          </a:p>
          <a:p>
            <a:pPr>
              <a:buFontTx/>
              <a:buChar char="-"/>
            </a:pPr>
            <a:r>
              <a:rPr lang="en-US" dirty="0" smtClean="0"/>
              <a:t>Seafloor classification</a:t>
            </a:r>
          </a:p>
          <a:p>
            <a:pPr>
              <a:buFontTx/>
              <a:buChar char="-"/>
            </a:pPr>
            <a:r>
              <a:rPr lang="en-US" dirty="0" smtClean="0"/>
              <a:t>Navigation)</a:t>
            </a:r>
          </a:p>
          <a:p>
            <a:endParaRPr lang="en-CA" dirty="0"/>
          </a:p>
        </p:txBody>
      </p:sp>
      <p:sp>
        <p:nvSpPr>
          <p:cNvPr id="4" name="Slide Number Placeholder 3"/>
          <p:cNvSpPr>
            <a:spLocks noGrp="1"/>
          </p:cNvSpPr>
          <p:nvPr>
            <p:ph type="sldNum" sz="quarter" idx="10"/>
          </p:nvPr>
        </p:nvSpPr>
        <p:spPr/>
        <p:txBody>
          <a:bodyPr/>
          <a:lstStyle/>
          <a:p>
            <a:fld id="{75E9FF39-829C-40A1-9940-A62A66B4BA27}" type="slidenum">
              <a:rPr lang="en-CA" smtClean="0"/>
              <a:pPr/>
              <a:t>18</a:t>
            </a:fld>
            <a:endParaRPr lang="en-CA" dirty="0"/>
          </a:p>
        </p:txBody>
      </p:sp>
    </p:spTree>
    <p:extLst>
      <p:ext uri="{BB962C8B-B14F-4D97-AF65-F5344CB8AC3E}">
        <p14:creationId xmlns:p14="http://schemas.microsoft.com/office/powerpoint/2010/main" xmlns="" val="1038027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Sand Lance</a:t>
            </a:r>
            <a:r>
              <a:rPr lang="en-CA" baseline="0" dirty="0" smtClean="0"/>
              <a:t> are a forage fish species and locating their habitat benefits seabirds immensely. Knowing where the birds feed is significant to designing conservation efforts. </a:t>
            </a:r>
          </a:p>
          <a:p>
            <a:endParaRPr lang="en-CA" baseline="0" dirty="0" smtClean="0"/>
          </a:p>
          <a:p>
            <a:r>
              <a:rPr lang="en-CA" baseline="0" dirty="0" smtClean="0"/>
              <a:t>Sand Lance require sandy waves, and the right type of fine ‘fluffy’ sand is important to their preferred habitat</a:t>
            </a:r>
          </a:p>
          <a:p>
            <a:endParaRPr lang="en-CA" baseline="0" dirty="0" smtClean="0"/>
          </a:p>
          <a:p>
            <a:r>
              <a:rPr lang="en-CA" dirty="0" smtClean="0"/>
              <a:t>Using this classification</a:t>
            </a:r>
            <a:r>
              <a:rPr lang="en-CA" baseline="0" dirty="0" smtClean="0"/>
              <a:t> method we can determine where potential sand is located and the areas that correspond to wavy potentially sandy sediment </a:t>
            </a:r>
            <a:r>
              <a:rPr lang="en-CA" baseline="0" dirty="0" err="1" smtClean="0"/>
              <a:t>bedforms</a:t>
            </a:r>
            <a:r>
              <a:rPr lang="en-CA" baseline="0" dirty="0" smtClean="0"/>
              <a:t>. </a:t>
            </a:r>
          </a:p>
          <a:p>
            <a:endParaRPr lang="en-CA" baseline="0" dirty="0" smtClean="0"/>
          </a:p>
          <a:p>
            <a:r>
              <a:rPr lang="en-CA" baseline="0" dirty="0" smtClean="0"/>
              <a:t>This image of the Scott Islands shows potential sand waves indicated by the pink ovals. </a:t>
            </a:r>
          </a:p>
          <a:p>
            <a:endParaRPr lang="en-CA" baseline="0" dirty="0" smtClean="0"/>
          </a:p>
          <a:p>
            <a:r>
              <a:rPr lang="en-CA" baseline="0" dirty="0" smtClean="0"/>
              <a:t>While the hydrographic data was being collected in this region during 2013 a large number of sea birds were observed feeding on the surface of the ocean at the location west of Beresford Island. This location is where one of the suspected sandy sediment </a:t>
            </a:r>
            <a:r>
              <a:rPr lang="en-CA" baseline="0" dirty="0" err="1" smtClean="0"/>
              <a:t>bedforms</a:t>
            </a:r>
            <a:r>
              <a:rPr lang="en-CA" baseline="0" dirty="0" smtClean="0"/>
              <a:t> is located. With this information from the backscatter it is possible to more efficiently design future surveys for bottom sampling and even pelagic bird surveys.</a:t>
            </a:r>
          </a:p>
          <a:p>
            <a:endParaRPr lang="en-CA" baseline="0" dirty="0" smtClean="0"/>
          </a:p>
          <a:p>
            <a:r>
              <a:rPr lang="en-CA" dirty="0" smtClean="0"/>
              <a:t>This method is beneficial</a:t>
            </a:r>
            <a:r>
              <a:rPr lang="en-CA" baseline="0" dirty="0" smtClean="0"/>
              <a:t> to identify sand lance in particular because they are unique among forage fish in that they do not have a swim bladder and that they burrow in the substrate, unlike other species such as herring. Because of these aspects of Pacific Sand Lance they are difficult to detect using acoustic methods and therefore locating potential habitats using backscatter analysis is a promising technique to study this species. </a:t>
            </a:r>
          </a:p>
          <a:p>
            <a:endParaRPr lang="en-CA" baseline="0" dirty="0" smtClean="0"/>
          </a:p>
          <a:p>
            <a:r>
              <a:rPr lang="en-CA" baseline="0" dirty="0" smtClean="0"/>
              <a:t>There is a project being conducted in BC where a team of researchers (Cliff Robinson, Doug Bertram, Stephane Gauthier) are looking to validate backscatter around suspected pacific sand lance habitat by detecting the actual fish and studying the bottom habitat. One of the goals of this research is to identify a specific backscatter signature for ideal sand lance sand. </a:t>
            </a:r>
            <a:endParaRPr lang="en-CA" dirty="0"/>
          </a:p>
        </p:txBody>
      </p:sp>
      <p:sp>
        <p:nvSpPr>
          <p:cNvPr id="4" name="Slide Number Placeholder 3"/>
          <p:cNvSpPr>
            <a:spLocks noGrp="1"/>
          </p:cNvSpPr>
          <p:nvPr>
            <p:ph type="sldNum" sz="quarter" idx="10"/>
          </p:nvPr>
        </p:nvSpPr>
        <p:spPr/>
        <p:txBody>
          <a:bodyPr/>
          <a:lstStyle/>
          <a:p>
            <a:fld id="{75E9FF39-829C-40A1-9940-A62A66B4BA27}" type="slidenum">
              <a:rPr lang="en-CA" smtClean="0"/>
              <a:pPr/>
              <a:t>19</a:t>
            </a:fld>
            <a:endParaRPr lang="en-CA" dirty="0"/>
          </a:p>
        </p:txBody>
      </p:sp>
    </p:spTree>
    <p:extLst>
      <p:ext uri="{BB962C8B-B14F-4D97-AF65-F5344CB8AC3E}">
        <p14:creationId xmlns:p14="http://schemas.microsoft.com/office/powerpoint/2010/main" xmlns="" val="173822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5E9FF39-829C-40A1-9940-A62A66B4BA27}" type="slidenum">
              <a:rPr lang="en-CA" smtClean="0"/>
              <a:pPr/>
              <a:t>2</a:t>
            </a:fld>
            <a:endParaRPr lang="en-CA" dirty="0"/>
          </a:p>
        </p:txBody>
      </p:sp>
    </p:spTree>
    <p:extLst>
      <p:ext uri="{BB962C8B-B14F-4D97-AF65-F5344CB8AC3E}">
        <p14:creationId xmlns:p14="http://schemas.microsoft.com/office/powerpoint/2010/main" xmlns="" val="1995197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 far we have not been able to conduct extensive ground-truthing</a:t>
            </a:r>
            <a:r>
              <a:rPr lang="en-CA" baseline="0" dirty="0" smtClean="0"/>
              <a:t>, but we do have some results from preliminary verifications.</a:t>
            </a:r>
            <a:endParaRPr lang="en-CA" dirty="0"/>
          </a:p>
        </p:txBody>
      </p:sp>
      <p:sp>
        <p:nvSpPr>
          <p:cNvPr id="4" name="Slide Number Placeholder 3"/>
          <p:cNvSpPr>
            <a:spLocks noGrp="1"/>
          </p:cNvSpPr>
          <p:nvPr>
            <p:ph type="sldNum" sz="quarter" idx="10"/>
          </p:nvPr>
        </p:nvSpPr>
        <p:spPr/>
        <p:txBody>
          <a:bodyPr/>
          <a:lstStyle/>
          <a:p>
            <a:fld id="{75E9FF39-829C-40A1-9940-A62A66B4BA27}" type="slidenum">
              <a:rPr lang="en-CA" smtClean="0"/>
              <a:pPr/>
              <a:t>20</a:t>
            </a:fld>
            <a:endParaRPr lang="en-CA" dirty="0"/>
          </a:p>
        </p:txBody>
      </p:sp>
    </p:spTree>
    <p:extLst>
      <p:ext uri="{BB962C8B-B14F-4D97-AF65-F5344CB8AC3E}">
        <p14:creationId xmlns:p14="http://schemas.microsoft.com/office/powerpoint/2010/main" xmlns="" val="4129806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Scott</a:t>
            </a:r>
            <a:r>
              <a:rPr lang="en-CA" baseline="0" dirty="0" smtClean="0"/>
              <a:t> Islands has a high density of samples, many collected by NRCan in 2007. (The samples were collected using a variety of different grabs, cores and some are from older lead line data.) </a:t>
            </a:r>
            <a:endParaRPr lang="en-CA" dirty="0" smtClean="0"/>
          </a:p>
          <a:p>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So far the only correlation studies between field samples and the computer generated classification were done by NRCan in 2007 in the northeast sector of the surveyed area. </a:t>
            </a:r>
          </a:p>
          <a:p>
            <a:endParaRPr lang="en-CA" dirty="0" smtClean="0"/>
          </a:p>
          <a:p>
            <a:r>
              <a:rPr lang="en-CA" dirty="0" smtClean="0"/>
              <a:t>A 65% correlation of backscatter classification to grab sample and 75% correlation with sediment cores. (Some finer sediments were suspected to have been lost from the grab samples on the way to the surface). (Finn, 2007) </a:t>
            </a:r>
          </a:p>
          <a:p>
            <a:endParaRPr lang="en-CA" dirty="0" smtClean="0"/>
          </a:p>
          <a:p>
            <a:r>
              <a:rPr lang="en-CA" dirty="0" smtClean="0"/>
              <a:t>We will be continuing this in the more recently surveyed areas soon as well as looking for potential future sampling locations.</a:t>
            </a:r>
          </a:p>
          <a:p>
            <a:endParaRPr lang="en-CA" dirty="0"/>
          </a:p>
        </p:txBody>
      </p:sp>
      <p:sp>
        <p:nvSpPr>
          <p:cNvPr id="4" name="Slide Number Placeholder 3"/>
          <p:cNvSpPr>
            <a:spLocks noGrp="1"/>
          </p:cNvSpPr>
          <p:nvPr>
            <p:ph type="sldNum" sz="quarter" idx="10"/>
          </p:nvPr>
        </p:nvSpPr>
        <p:spPr/>
        <p:txBody>
          <a:bodyPr/>
          <a:lstStyle/>
          <a:p>
            <a:fld id="{75E9FF39-829C-40A1-9940-A62A66B4BA27}" type="slidenum">
              <a:rPr lang="en-CA" smtClean="0"/>
              <a:pPr/>
              <a:t>21</a:t>
            </a:fld>
            <a:endParaRPr lang="en-CA" dirty="0"/>
          </a:p>
        </p:txBody>
      </p:sp>
    </p:spTree>
    <p:extLst>
      <p:ext uri="{BB962C8B-B14F-4D97-AF65-F5344CB8AC3E}">
        <p14:creationId xmlns:p14="http://schemas.microsoft.com/office/powerpoint/2010/main" xmlns="" val="38352449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464">
              <a:defRPr/>
            </a:pPr>
            <a:r>
              <a:rPr lang="en-CA" dirty="0" smtClean="0"/>
              <a:t>When</a:t>
            </a:r>
            <a:r>
              <a:rPr lang="en-CA" baseline="0" dirty="0" smtClean="0"/>
              <a:t> two surveys are put together the have corresponding edges. In the Scott Islands the edges are not an exact match but it is a credible match considering the differing variables between surveys such as equipment, vessels, and the persons analysing and completing the classification. </a:t>
            </a:r>
          </a:p>
          <a:p>
            <a:pPr defTabSz="925464">
              <a:defRPr/>
            </a:pPr>
            <a:endParaRPr lang="en-CA" baseline="0" dirty="0" smtClean="0"/>
          </a:p>
          <a:p>
            <a:pPr defTabSz="925464">
              <a:defRPr/>
            </a:pPr>
            <a:r>
              <a:rPr lang="en-CA" baseline="0" dirty="0" smtClean="0"/>
              <a:t>In this case the edges of the 2012 (upper) and 2014 (lower) classifications naturally aligned without any manipulation of the data at the edges to force the edges to match better. </a:t>
            </a:r>
            <a:endParaRPr lang="en-CA" dirty="0" smtClean="0"/>
          </a:p>
          <a:p>
            <a:pPr defTabSz="925464">
              <a:defRPr/>
            </a:pPr>
            <a:endParaRPr lang="en-CA" dirty="0" smtClean="0"/>
          </a:p>
          <a:p>
            <a:pPr defTabSz="925464">
              <a:defRPr/>
            </a:pPr>
            <a:r>
              <a:rPr lang="en-CA" dirty="0" smtClean="0"/>
              <a:t>(it is promising </a:t>
            </a:r>
          </a:p>
          <a:p>
            <a:pPr defTabSz="925464">
              <a:defRPr/>
            </a:pPr>
            <a:endParaRPr lang="en-CA" dirty="0"/>
          </a:p>
          <a:p>
            <a:pPr defTabSz="925464">
              <a:defRPr/>
            </a:pPr>
            <a:r>
              <a:rPr lang="en-CA" dirty="0"/>
              <a:t>No “tweaking” of the data to make the edges match better</a:t>
            </a:r>
          </a:p>
          <a:p>
            <a:pPr marL="0" indent="0">
              <a:buFontTx/>
              <a:buNone/>
              <a:defRPr/>
            </a:pPr>
            <a:endParaRPr lang="en-CA" dirty="0" smtClean="0"/>
          </a:p>
          <a:p>
            <a:pPr>
              <a:defRPr/>
            </a:pPr>
            <a:r>
              <a:rPr lang="en-CA" dirty="0" smtClean="0"/>
              <a:t>Separate surveys, equipment, hydrographers, and geomatics technicians analyzing the data still produced similar results)</a:t>
            </a:r>
          </a:p>
          <a:p>
            <a:endParaRPr lang="en-CA" dirty="0"/>
          </a:p>
        </p:txBody>
      </p:sp>
      <p:sp>
        <p:nvSpPr>
          <p:cNvPr id="4" name="Slide Number Placeholder 3"/>
          <p:cNvSpPr>
            <a:spLocks noGrp="1"/>
          </p:cNvSpPr>
          <p:nvPr>
            <p:ph type="sldNum" sz="quarter" idx="10"/>
          </p:nvPr>
        </p:nvSpPr>
        <p:spPr/>
        <p:txBody>
          <a:bodyPr/>
          <a:lstStyle/>
          <a:p>
            <a:fld id="{75E9FF39-829C-40A1-9940-A62A66B4BA27}" type="slidenum">
              <a:rPr lang="en-CA" smtClean="0"/>
              <a:pPr/>
              <a:t>22</a:t>
            </a:fld>
            <a:endParaRPr lang="en-CA" dirty="0"/>
          </a:p>
        </p:txBody>
      </p:sp>
    </p:spTree>
    <p:extLst>
      <p:ext uri="{BB962C8B-B14F-4D97-AF65-F5344CB8AC3E}">
        <p14:creationId xmlns:p14="http://schemas.microsoft.com/office/powerpoint/2010/main" xmlns="" val="3166826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Approximately</a:t>
            </a:r>
            <a:r>
              <a:rPr lang="en-US" baseline="0" dirty="0" smtClean="0"/>
              <a:t> 23 ROV transects for rockfish habitat research were conducted by Fisheries and Oceans throughout the Scott Islands region in 2011.</a:t>
            </a:r>
          </a:p>
          <a:p>
            <a:endParaRPr lang="en-US" baseline="0" dirty="0" smtClean="0"/>
          </a:p>
          <a:p>
            <a:r>
              <a:rPr lang="en-US" baseline="0" dirty="0" smtClean="0"/>
              <a:t>These transects were overlaid onto the substrate classification shown by the red lines in the right image. The data is newly acquired and so correlation is ongoing but the preliminary visual comparison is promising. Much of the hard substrate in the classification corresponds to where rock, boulders, gravel and cobbles were viewed in the ROV and the slightly softer substrate relates to sandy gravels. </a:t>
            </a:r>
          </a:p>
          <a:p>
            <a:endParaRPr lang="en-US" baseline="0" dirty="0" smtClean="0"/>
          </a:p>
          <a:p>
            <a:r>
              <a:rPr lang="en-US" baseline="0" dirty="0" smtClean="0"/>
              <a:t>These preliminary comparisons to ground truth show promising results and this method can be used to determine future surveys, sampling locations and can help with management decisions.</a:t>
            </a:r>
            <a:endParaRPr lang="en-US" dirty="0"/>
          </a:p>
        </p:txBody>
      </p:sp>
      <p:sp>
        <p:nvSpPr>
          <p:cNvPr id="4" name="Slide Number Placeholder 3"/>
          <p:cNvSpPr>
            <a:spLocks noGrp="1"/>
          </p:cNvSpPr>
          <p:nvPr>
            <p:ph type="sldNum" sz="quarter" idx="10"/>
          </p:nvPr>
        </p:nvSpPr>
        <p:spPr/>
        <p:txBody>
          <a:bodyPr/>
          <a:lstStyle/>
          <a:p>
            <a:fld id="{75E9FF39-829C-40A1-9940-A62A66B4BA27}" type="slidenum">
              <a:rPr lang="en-CA" smtClean="0"/>
              <a:pPr/>
              <a:t>23</a:t>
            </a:fld>
            <a:endParaRPr lang="en-CA" dirty="0"/>
          </a:p>
        </p:txBody>
      </p:sp>
    </p:spTree>
    <p:extLst>
      <p:ext uri="{BB962C8B-B14F-4D97-AF65-F5344CB8AC3E}">
        <p14:creationId xmlns:p14="http://schemas.microsoft.com/office/powerpoint/2010/main" xmlns="" val="2688466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What can we conclude from</a:t>
            </a:r>
            <a:r>
              <a:rPr lang="en-CA" baseline="0" dirty="0" smtClean="0"/>
              <a:t> these results?</a:t>
            </a:r>
            <a:endParaRPr lang="en-CA" dirty="0"/>
          </a:p>
        </p:txBody>
      </p:sp>
      <p:sp>
        <p:nvSpPr>
          <p:cNvPr id="4" name="Slide Number Placeholder 3"/>
          <p:cNvSpPr>
            <a:spLocks noGrp="1"/>
          </p:cNvSpPr>
          <p:nvPr>
            <p:ph type="sldNum" sz="quarter" idx="10"/>
          </p:nvPr>
        </p:nvSpPr>
        <p:spPr/>
        <p:txBody>
          <a:bodyPr/>
          <a:lstStyle/>
          <a:p>
            <a:fld id="{75E9FF39-829C-40A1-9940-A62A66B4BA27}" type="slidenum">
              <a:rPr lang="en-CA" smtClean="0"/>
              <a:pPr/>
              <a:t>24</a:t>
            </a:fld>
            <a:endParaRPr lang="en-CA" dirty="0"/>
          </a:p>
        </p:txBody>
      </p:sp>
    </p:spTree>
    <p:extLst>
      <p:ext uri="{BB962C8B-B14F-4D97-AF65-F5344CB8AC3E}">
        <p14:creationId xmlns:p14="http://schemas.microsoft.com/office/powerpoint/2010/main" xmlns="" val="9824211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464">
              <a:defRPr/>
            </a:pPr>
            <a:r>
              <a:rPr lang="en-CA" dirty="0" smtClean="0"/>
              <a:t>We</a:t>
            </a:r>
            <a:r>
              <a:rPr lang="en-CA" baseline="0" dirty="0" smtClean="0"/>
              <a:t> can conclude that there is a lot of potential for effectively mapping large areas of benthic habitat in a reasonable amount of time and it is a more accurate way to classify backscatter than manual segmentation by eye. Manual segmentation cannot distinguish minor variations in backscatter intensity that are indiscernible to the human eye where as this mapping method using GIS tools can. </a:t>
            </a:r>
          </a:p>
          <a:p>
            <a:pPr defTabSz="925464">
              <a:defRPr/>
            </a:pPr>
            <a:endParaRPr lang="en-CA" baseline="0" dirty="0" smtClean="0"/>
          </a:p>
          <a:p>
            <a:pPr defTabSz="925464">
              <a:defRPr/>
            </a:pPr>
            <a:r>
              <a:rPr lang="en-CA" baseline="0" dirty="0" smtClean="0"/>
              <a:t>It is useful for aiding in management decisions regarding surveyed and classified areas and can assist with the locating of sampling locations for things like pelagic bird surveys, video ROV transects, dive surveys and grab samples.  </a:t>
            </a:r>
            <a:endParaRPr lang="en-CA" dirty="0" smtClean="0"/>
          </a:p>
          <a:p>
            <a:pPr defTabSz="925464">
              <a:defRPr/>
            </a:pPr>
            <a:endParaRPr lang="en-CA" dirty="0" smtClean="0"/>
          </a:p>
          <a:p>
            <a:pPr defTabSz="925464">
              <a:defRPr/>
            </a:pPr>
            <a:endParaRPr lang="en-CA" dirty="0" smtClean="0"/>
          </a:p>
          <a:p>
            <a:endParaRPr lang="en-CA" dirty="0"/>
          </a:p>
        </p:txBody>
      </p:sp>
      <p:sp>
        <p:nvSpPr>
          <p:cNvPr id="4" name="Slide Number Placeholder 3"/>
          <p:cNvSpPr>
            <a:spLocks noGrp="1"/>
          </p:cNvSpPr>
          <p:nvPr>
            <p:ph type="sldNum" sz="quarter" idx="10"/>
          </p:nvPr>
        </p:nvSpPr>
        <p:spPr/>
        <p:txBody>
          <a:bodyPr/>
          <a:lstStyle/>
          <a:p>
            <a:fld id="{75E9FF39-829C-40A1-9940-A62A66B4BA27}" type="slidenum">
              <a:rPr lang="en-CA" smtClean="0"/>
              <a:pPr/>
              <a:t>25</a:t>
            </a:fld>
            <a:endParaRPr lang="en-CA" dirty="0"/>
          </a:p>
        </p:txBody>
      </p:sp>
    </p:spTree>
    <p:extLst>
      <p:ext uri="{BB962C8B-B14F-4D97-AF65-F5344CB8AC3E}">
        <p14:creationId xmlns:p14="http://schemas.microsoft.com/office/powerpoint/2010/main" xmlns="" val="2596998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Dave:</a:t>
            </a:r>
            <a:r>
              <a:rPr lang="en-CA" baseline="0" dirty="0" smtClean="0"/>
              <a:t> I skipped this one, but you can add it in to the slideshow and adjust it if you need to. </a:t>
            </a:r>
            <a:endParaRPr lang="en-CA" dirty="0"/>
          </a:p>
        </p:txBody>
      </p:sp>
      <p:sp>
        <p:nvSpPr>
          <p:cNvPr id="4" name="Slide Number Placeholder 3"/>
          <p:cNvSpPr>
            <a:spLocks noGrp="1"/>
          </p:cNvSpPr>
          <p:nvPr>
            <p:ph type="sldNum" sz="quarter" idx="10"/>
          </p:nvPr>
        </p:nvSpPr>
        <p:spPr/>
        <p:txBody>
          <a:bodyPr/>
          <a:lstStyle/>
          <a:p>
            <a:fld id="{75E9FF39-829C-40A1-9940-A62A66B4BA27}" type="slidenum">
              <a:rPr lang="en-CA" smtClean="0"/>
              <a:pPr/>
              <a:t>26</a:t>
            </a:fld>
            <a:endParaRPr lang="en-CA" dirty="0"/>
          </a:p>
        </p:txBody>
      </p:sp>
    </p:spTree>
    <p:extLst>
      <p:ext uri="{BB962C8B-B14F-4D97-AF65-F5344CB8AC3E}">
        <p14:creationId xmlns:p14="http://schemas.microsoft.com/office/powerpoint/2010/main" xmlns="" val="22949281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464">
              <a:defRPr/>
            </a:pPr>
            <a:r>
              <a:rPr lang="en-CA" dirty="0" smtClean="0"/>
              <a:t>Some</a:t>
            </a:r>
            <a:r>
              <a:rPr lang="en-CA" baseline="0" dirty="0" smtClean="0"/>
              <a:t> of the future plans regarding this project include ground-truthing that will occur in 2014 with planned and opportunistic sampling using grabs, cores, and video among other techniques.</a:t>
            </a:r>
          </a:p>
          <a:p>
            <a:pPr defTabSz="925464">
              <a:defRPr/>
            </a:pPr>
            <a:endParaRPr lang="en-CA" baseline="0" dirty="0" smtClean="0"/>
          </a:p>
          <a:p>
            <a:pPr defTabSz="925464">
              <a:defRPr/>
            </a:pPr>
            <a:r>
              <a:rPr lang="en-CA" baseline="0" dirty="0" smtClean="0"/>
              <a:t>Pacific Sand Lance study will be underway shortly to identify the Backscatter habitat signature for ideal sand lance sand, and apply this to the rest of the BC coast. (Robinson, Bertram, Gauthier)</a:t>
            </a:r>
          </a:p>
          <a:p>
            <a:pPr defTabSz="925464">
              <a:defRPr/>
            </a:pPr>
            <a:endParaRPr lang="en-CA" baseline="0" dirty="0" smtClean="0"/>
          </a:p>
          <a:p>
            <a:pPr defTabSz="925464">
              <a:defRPr/>
            </a:pPr>
            <a:r>
              <a:rPr lang="en-CA" baseline="0" dirty="0" smtClean="0"/>
              <a:t>And classification of priority regions is ongoing and more data will be collected and classified in future surveys</a:t>
            </a:r>
            <a:endParaRPr lang="en-CA" dirty="0" smtClean="0"/>
          </a:p>
          <a:p>
            <a:pPr defTabSz="925464">
              <a:defRPr/>
            </a:pPr>
            <a:endParaRPr lang="en-CA" dirty="0" smtClean="0"/>
          </a:p>
          <a:p>
            <a:pPr defTabSz="925464">
              <a:defRPr/>
            </a:pPr>
            <a:r>
              <a:rPr lang="en-CA" dirty="0" smtClean="0"/>
              <a:t>(- </a:t>
            </a:r>
            <a:r>
              <a:rPr lang="en-CA" dirty="0"/>
              <a:t>Possible Free Fall Cone Penetrometer(FFCPT), NRCan, Gwyn </a:t>
            </a:r>
            <a:r>
              <a:rPr lang="en-CA" dirty="0" err="1"/>
              <a:t>Lintern</a:t>
            </a:r>
            <a:r>
              <a:rPr lang="en-CA" dirty="0"/>
              <a:t>, Douglas Channel</a:t>
            </a:r>
            <a:br>
              <a:rPr lang="en-CA" dirty="0"/>
            </a:br>
            <a:r>
              <a:rPr lang="en-CA" dirty="0"/>
              <a:t>- Sediment grabs, cores and video transects (planned &amp; opportunistic) </a:t>
            </a:r>
            <a:r>
              <a:rPr lang="en-CA" dirty="0" smtClean="0"/>
              <a:t>)</a:t>
            </a:r>
            <a:endParaRPr lang="en-CA" dirty="0"/>
          </a:p>
          <a:p>
            <a:endParaRPr lang="en-CA" dirty="0"/>
          </a:p>
        </p:txBody>
      </p:sp>
      <p:sp>
        <p:nvSpPr>
          <p:cNvPr id="4" name="Slide Number Placeholder 3"/>
          <p:cNvSpPr>
            <a:spLocks noGrp="1"/>
          </p:cNvSpPr>
          <p:nvPr>
            <p:ph type="sldNum" sz="quarter" idx="10"/>
          </p:nvPr>
        </p:nvSpPr>
        <p:spPr/>
        <p:txBody>
          <a:bodyPr/>
          <a:lstStyle/>
          <a:p>
            <a:fld id="{75E9FF39-829C-40A1-9940-A62A66B4BA27}" type="slidenum">
              <a:rPr lang="en-CA" smtClean="0"/>
              <a:pPr/>
              <a:t>27</a:t>
            </a:fld>
            <a:endParaRPr lang="en-CA" dirty="0"/>
          </a:p>
        </p:txBody>
      </p:sp>
    </p:spTree>
    <p:extLst>
      <p:ext uri="{BB962C8B-B14F-4D97-AF65-F5344CB8AC3E}">
        <p14:creationId xmlns:p14="http://schemas.microsoft.com/office/powerpoint/2010/main" xmlns="" val="20444660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Skip</a:t>
            </a:r>
            <a:r>
              <a:rPr lang="en-CA" baseline="0" dirty="0" smtClean="0"/>
              <a:t> this one. I was going to delete it but then I thought that having the information might be good to have on hand if anyone wants to know which software packages and versions were used to create the examples. </a:t>
            </a:r>
            <a:endParaRPr lang="en-CA" dirty="0"/>
          </a:p>
        </p:txBody>
      </p:sp>
      <p:sp>
        <p:nvSpPr>
          <p:cNvPr id="4" name="Slide Number Placeholder 3"/>
          <p:cNvSpPr>
            <a:spLocks noGrp="1"/>
          </p:cNvSpPr>
          <p:nvPr>
            <p:ph type="sldNum" sz="quarter" idx="10"/>
          </p:nvPr>
        </p:nvSpPr>
        <p:spPr/>
        <p:txBody>
          <a:bodyPr/>
          <a:lstStyle/>
          <a:p>
            <a:fld id="{75E9FF39-829C-40A1-9940-A62A66B4BA27}" type="slidenum">
              <a:rPr lang="en-CA" smtClean="0"/>
              <a:pPr/>
              <a:t>28</a:t>
            </a:fld>
            <a:endParaRPr lang="en-CA" dirty="0"/>
          </a:p>
        </p:txBody>
      </p:sp>
    </p:spTree>
    <p:extLst>
      <p:ext uri="{BB962C8B-B14F-4D97-AF65-F5344CB8AC3E}">
        <p14:creationId xmlns:p14="http://schemas.microsoft.com/office/powerpoint/2010/main" xmlns="" val="27572899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concludes the presentation!</a:t>
            </a:r>
            <a:r>
              <a:rPr lang="en-CA" baseline="0" dirty="0" smtClean="0"/>
              <a:t> </a:t>
            </a:r>
            <a:r>
              <a:rPr lang="en-CA" baseline="0" dirty="0" smtClean="0">
                <a:sym typeface="Wingdings" panose="05000000000000000000" pitchFamily="2" charset="2"/>
              </a:rPr>
              <a:t></a:t>
            </a:r>
            <a:endParaRPr lang="en-CA" dirty="0"/>
          </a:p>
        </p:txBody>
      </p:sp>
      <p:sp>
        <p:nvSpPr>
          <p:cNvPr id="4" name="Slide Number Placeholder 3"/>
          <p:cNvSpPr>
            <a:spLocks noGrp="1"/>
          </p:cNvSpPr>
          <p:nvPr>
            <p:ph type="sldNum" sz="quarter" idx="10"/>
          </p:nvPr>
        </p:nvSpPr>
        <p:spPr/>
        <p:txBody>
          <a:bodyPr/>
          <a:lstStyle/>
          <a:p>
            <a:fld id="{75E9FF39-829C-40A1-9940-A62A66B4BA27}" type="slidenum">
              <a:rPr lang="en-CA" smtClean="0"/>
              <a:pPr/>
              <a:t>29</a:t>
            </a:fld>
            <a:endParaRPr lang="en-CA" dirty="0"/>
          </a:p>
        </p:txBody>
      </p:sp>
    </p:spTree>
    <p:extLst>
      <p:ext uri="{BB962C8B-B14F-4D97-AF65-F5344CB8AC3E}">
        <p14:creationId xmlns:p14="http://schemas.microsoft.com/office/powerpoint/2010/main" xmlns="" val="1878490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a:t>
            </a:r>
            <a:r>
              <a:rPr lang="en-CA" baseline="0" dirty="0" smtClean="0"/>
              <a:t> presentation will begin with the background and a little bit of the history of the project</a:t>
            </a:r>
            <a:endParaRPr lang="en-CA" dirty="0"/>
          </a:p>
        </p:txBody>
      </p:sp>
      <p:sp>
        <p:nvSpPr>
          <p:cNvPr id="4" name="Slide Number Placeholder 3"/>
          <p:cNvSpPr>
            <a:spLocks noGrp="1"/>
          </p:cNvSpPr>
          <p:nvPr>
            <p:ph type="sldNum" sz="quarter" idx="10"/>
          </p:nvPr>
        </p:nvSpPr>
        <p:spPr/>
        <p:txBody>
          <a:bodyPr/>
          <a:lstStyle/>
          <a:p>
            <a:fld id="{75E9FF39-829C-40A1-9940-A62A66B4BA27}" type="slidenum">
              <a:rPr lang="en-CA" smtClean="0"/>
              <a:pPr/>
              <a:t>3</a:t>
            </a:fld>
            <a:endParaRPr lang="en-CA" dirty="0"/>
          </a:p>
        </p:txBody>
      </p:sp>
    </p:spTree>
    <p:extLst>
      <p:ext uri="{BB962C8B-B14F-4D97-AF65-F5344CB8AC3E}">
        <p14:creationId xmlns:p14="http://schemas.microsoft.com/office/powerpoint/2010/main" xmlns="" val="697017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2007 – NRCan collected a lot of data and samples in the</a:t>
            </a:r>
            <a:r>
              <a:rPr lang="en-CA" baseline="0" dirty="0" smtClean="0"/>
              <a:t> Scott Islands region and determined a classification for the region</a:t>
            </a:r>
          </a:p>
          <a:p>
            <a:endParaRPr lang="en-CA" baseline="0" dirty="0" smtClean="0"/>
          </a:p>
          <a:p>
            <a:r>
              <a:rPr lang="en-CA" baseline="0" dirty="0" smtClean="0"/>
              <a:t>2012 – more multibeam data was collected over the years between 2007 and 2012  and classified by Stephen Finnis, who added to the classification work previously conducted by NRCan</a:t>
            </a:r>
          </a:p>
          <a:p>
            <a:endParaRPr lang="en-CA" baseline="0" dirty="0" smtClean="0"/>
          </a:p>
          <a:p>
            <a:r>
              <a:rPr lang="en-CA" baseline="0" dirty="0" smtClean="0"/>
              <a:t>2013 – Classification was extended to include the Gil Island rectangle and Douglas channel region leading to Kitimat BC</a:t>
            </a:r>
          </a:p>
          <a:p>
            <a:endParaRPr lang="en-CA" baseline="0" dirty="0" smtClean="0"/>
          </a:p>
          <a:p>
            <a:r>
              <a:rPr lang="en-CA" baseline="0" dirty="0" smtClean="0"/>
              <a:t>2013/2014 – More multibeam data was collected in the Scott Islands region by Fisheries and Oceans within the rockfish conservation area of the proposed Scott Islands National Wildlife Area (NWA) and this recent data was classified in 2014 and added to the previously conducted work</a:t>
            </a:r>
            <a:endParaRPr lang="en-CA" dirty="0"/>
          </a:p>
        </p:txBody>
      </p:sp>
      <p:sp>
        <p:nvSpPr>
          <p:cNvPr id="4" name="Slide Number Placeholder 3"/>
          <p:cNvSpPr>
            <a:spLocks noGrp="1"/>
          </p:cNvSpPr>
          <p:nvPr>
            <p:ph type="sldNum" sz="quarter" idx="10"/>
          </p:nvPr>
        </p:nvSpPr>
        <p:spPr/>
        <p:txBody>
          <a:bodyPr/>
          <a:lstStyle/>
          <a:p>
            <a:fld id="{75E9FF39-829C-40A1-9940-A62A66B4BA27}" type="slidenum">
              <a:rPr lang="en-CA" smtClean="0"/>
              <a:pPr/>
              <a:t>4</a:t>
            </a:fld>
            <a:endParaRPr lang="en-CA" dirty="0"/>
          </a:p>
        </p:txBody>
      </p:sp>
    </p:spTree>
    <p:extLst>
      <p:ext uri="{BB962C8B-B14F-4D97-AF65-F5344CB8AC3E}">
        <p14:creationId xmlns:p14="http://schemas.microsoft.com/office/powerpoint/2010/main" xmlns="" val="1011714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Choosing a classification scheme is a hot topic</a:t>
            </a:r>
            <a:r>
              <a:rPr lang="en-CA" baseline="0" dirty="0" smtClean="0"/>
              <a:t> at the moment and ideally a standardized scheme that can be used everywhere will be utilized so that efforts between organizations can be paired together.</a:t>
            </a:r>
            <a:endParaRPr lang="en-CA" dirty="0" smtClean="0"/>
          </a:p>
          <a:p>
            <a:endParaRPr lang="en-CA" dirty="0" smtClean="0"/>
          </a:p>
          <a:p>
            <a:r>
              <a:rPr lang="en-CA" dirty="0" smtClean="0"/>
              <a:t>CHS began</a:t>
            </a:r>
            <a:r>
              <a:rPr lang="en-CA" baseline="0" dirty="0" smtClean="0"/>
              <a:t> using a modified FOLK classification scale to categorize sediments circa 1997 (Jim Galloway, meeting Sept 2013)</a:t>
            </a:r>
          </a:p>
          <a:p>
            <a:endParaRPr lang="en-CA" baseline="0" dirty="0" smtClean="0"/>
          </a:p>
          <a:p>
            <a:r>
              <a:rPr lang="en-CA" dirty="0" smtClean="0"/>
              <a:t>NRCan</a:t>
            </a:r>
            <a:r>
              <a:rPr lang="en-CA" baseline="0" dirty="0" smtClean="0"/>
              <a:t> also used a modified FOLK scheme for the classification of Cook Bank in the Scott Islands region in 2007 (Finn, 2007)</a:t>
            </a:r>
          </a:p>
          <a:p>
            <a:endParaRPr lang="en-CA" baseline="0" dirty="0" smtClean="0"/>
          </a:p>
          <a:p>
            <a:r>
              <a:rPr lang="en-CA" baseline="0" dirty="0" smtClean="0"/>
              <a:t>This classification was continued in 2012 with the more recently collected data for Cook Bank</a:t>
            </a:r>
          </a:p>
          <a:p>
            <a:endParaRPr lang="en-CA" baseline="0" dirty="0" smtClean="0"/>
          </a:p>
          <a:p>
            <a:r>
              <a:rPr lang="en-CA" baseline="0" dirty="0" smtClean="0"/>
              <a:t>Greene classification is a detailed benthic habitat classification scheme that was pioneered by a man named Gary Greene and his colleagues in the U.S. and California</a:t>
            </a:r>
          </a:p>
          <a:p>
            <a:r>
              <a:rPr lang="en-CA" baseline="0" dirty="0" smtClean="0"/>
              <a:t>It is a detailed scheme that was used in the creation of 4 substrate charts in the San Juan and Gulf Islands region near Victoria BC</a:t>
            </a:r>
          </a:p>
          <a:p>
            <a:r>
              <a:rPr lang="en-CA" baseline="0" dirty="0" smtClean="0"/>
              <a:t>It consists of 6 main classes of substrate with many subclasses possible within each when the morphology is also taken into account and extensive surveying and sampling was conducted to get to this level of detail.</a:t>
            </a:r>
          </a:p>
          <a:p>
            <a:endParaRPr lang="en-CA" baseline="0" dirty="0" smtClean="0"/>
          </a:p>
          <a:p>
            <a:r>
              <a:rPr lang="en-CA" baseline="0" dirty="0" smtClean="0"/>
              <a:t>If we are to use this scheme we will be using on the main substrate classes only until such a time that we can commit to thoroughly analyzing the area in further detail such as with the San Juan Islands example.</a:t>
            </a:r>
          </a:p>
          <a:p>
            <a:endParaRPr lang="en-CA" baseline="0" dirty="0" smtClean="0"/>
          </a:p>
          <a:p>
            <a:r>
              <a:rPr lang="en-CA" baseline="0" dirty="0" smtClean="0"/>
              <a:t>is also useful for the scale of multibeam data that we will be handling</a:t>
            </a:r>
          </a:p>
          <a:p>
            <a:endParaRPr lang="en-CA" baseline="0" dirty="0" smtClean="0"/>
          </a:p>
          <a:p>
            <a:r>
              <a:rPr lang="en-CA" baseline="0" dirty="0" smtClean="0"/>
              <a:t>The U.S. is shifting towards a Coastal and Marine Ecological Classification Standard (CMECS) that is a US national standard and does not just apply to the Pacific. CMECS also has a strong basis in the Greene model of classification and shares many of the same elements. </a:t>
            </a:r>
          </a:p>
          <a:p>
            <a:endParaRPr lang="en-CA" baseline="0" dirty="0" smtClean="0"/>
          </a:p>
          <a:p>
            <a:r>
              <a:rPr lang="en-CA" baseline="0" dirty="0" smtClean="0"/>
              <a:t>In the interests of standardizing we may follow the US’s example. It is an effective model for the scale of multibeam data that we will be handling and the level of detail we may want to pursue in the future. </a:t>
            </a:r>
          </a:p>
          <a:p>
            <a:endParaRPr lang="en-CA" baseline="0" dirty="0" smtClean="0"/>
          </a:p>
          <a:p>
            <a:r>
              <a:rPr lang="en-CA" baseline="0" dirty="0" smtClean="0"/>
              <a:t>Full habitat model is not pursued yet because it would require extensive and time consuming analysis</a:t>
            </a:r>
            <a:endParaRPr lang="en-CA" dirty="0"/>
          </a:p>
        </p:txBody>
      </p:sp>
      <p:sp>
        <p:nvSpPr>
          <p:cNvPr id="4" name="Slide Number Placeholder 3"/>
          <p:cNvSpPr>
            <a:spLocks noGrp="1"/>
          </p:cNvSpPr>
          <p:nvPr>
            <p:ph type="sldNum" sz="quarter" idx="10"/>
          </p:nvPr>
        </p:nvSpPr>
        <p:spPr/>
        <p:txBody>
          <a:bodyPr/>
          <a:lstStyle/>
          <a:p>
            <a:fld id="{75E9FF39-829C-40A1-9940-A62A66B4BA27}" type="slidenum">
              <a:rPr lang="en-CA" smtClean="0"/>
              <a:pPr/>
              <a:t>5</a:t>
            </a:fld>
            <a:endParaRPr lang="en-CA" dirty="0"/>
          </a:p>
        </p:txBody>
      </p:sp>
    </p:spTree>
    <p:extLst>
      <p:ext uri="{BB962C8B-B14F-4D97-AF65-F5344CB8AC3E}">
        <p14:creationId xmlns:p14="http://schemas.microsoft.com/office/powerpoint/2010/main" xmlns="" val="3819462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classification process works by analyzing the bathymetry</a:t>
            </a:r>
            <a:r>
              <a:rPr lang="en-CA" baseline="0" dirty="0" smtClean="0"/>
              <a:t> and more importantly, the information obtained from the backscatter</a:t>
            </a:r>
            <a:endParaRPr lang="en-CA" dirty="0"/>
          </a:p>
        </p:txBody>
      </p:sp>
      <p:sp>
        <p:nvSpPr>
          <p:cNvPr id="4" name="Slide Number Placeholder 3"/>
          <p:cNvSpPr>
            <a:spLocks noGrp="1"/>
          </p:cNvSpPr>
          <p:nvPr>
            <p:ph type="sldNum" sz="quarter" idx="10"/>
          </p:nvPr>
        </p:nvSpPr>
        <p:spPr/>
        <p:txBody>
          <a:bodyPr/>
          <a:lstStyle/>
          <a:p>
            <a:fld id="{75E9FF39-829C-40A1-9940-A62A66B4BA27}" type="slidenum">
              <a:rPr lang="en-CA" smtClean="0"/>
              <a:pPr/>
              <a:t>6</a:t>
            </a:fld>
            <a:endParaRPr lang="en-CA" dirty="0"/>
          </a:p>
        </p:txBody>
      </p:sp>
    </p:spTree>
    <p:extLst>
      <p:ext uri="{BB962C8B-B14F-4D97-AF65-F5344CB8AC3E}">
        <p14:creationId xmlns:p14="http://schemas.microsoft.com/office/powerpoint/2010/main" xmlns="" val="642875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Multibeam</a:t>
            </a:r>
            <a:r>
              <a:rPr lang="en-CA" baseline="0" dirty="0" smtClean="0"/>
              <a:t> data is collected from </a:t>
            </a:r>
            <a:r>
              <a:rPr lang="en-CA" baseline="0" dirty="0" err="1" smtClean="0"/>
              <a:t>Echosounders</a:t>
            </a:r>
            <a:r>
              <a:rPr lang="en-CA" baseline="0" dirty="0" smtClean="0"/>
              <a:t> that use an acoustic signal. The time it takes for a sent acoustic signal to reach the bottom and return corresponds to the depth. The strength of the returning signal is the backscatter and can relate to the benthic substrate.</a:t>
            </a:r>
          </a:p>
          <a:p>
            <a:endParaRPr lang="en-CA" baseline="0" dirty="0" smtClean="0"/>
          </a:p>
          <a:p>
            <a:r>
              <a:rPr lang="en-CA" dirty="0" smtClean="0"/>
              <a:t>High intensity is shown by the lighter areas in this</a:t>
            </a:r>
            <a:r>
              <a:rPr lang="en-CA" baseline="0" dirty="0" smtClean="0"/>
              <a:t> image and correspond to hard substances such as rocks, boulders, gravel, cobbles etc.</a:t>
            </a:r>
          </a:p>
          <a:p>
            <a:endParaRPr lang="en-CA" baseline="0" dirty="0" smtClean="0"/>
          </a:p>
          <a:p>
            <a:r>
              <a:rPr lang="en-CA" baseline="0" dirty="0" smtClean="0"/>
              <a:t>Low intensity is shown by the darker areas and is related to soft substrates such as mud, silt, sand, etc.</a:t>
            </a:r>
            <a:endParaRPr lang="en-CA" dirty="0"/>
          </a:p>
        </p:txBody>
      </p:sp>
      <p:sp>
        <p:nvSpPr>
          <p:cNvPr id="4" name="Slide Number Placeholder 3"/>
          <p:cNvSpPr>
            <a:spLocks noGrp="1"/>
          </p:cNvSpPr>
          <p:nvPr>
            <p:ph type="sldNum" sz="quarter" idx="10"/>
          </p:nvPr>
        </p:nvSpPr>
        <p:spPr/>
        <p:txBody>
          <a:bodyPr/>
          <a:lstStyle/>
          <a:p>
            <a:fld id="{75E9FF39-829C-40A1-9940-A62A66B4BA27}" type="slidenum">
              <a:rPr lang="en-CA" smtClean="0"/>
              <a:pPr/>
              <a:t>7</a:t>
            </a:fld>
            <a:endParaRPr lang="en-CA" dirty="0"/>
          </a:p>
        </p:txBody>
      </p:sp>
    </p:spTree>
    <p:extLst>
      <p:ext uri="{BB962C8B-B14F-4D97-AF65-F5344CB8AC3E}">
        <p14:creationId xmlns:p14="http://schemas.microsoft.com/office/powerpoint/2010/main" xmlns="" val="3691266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This is an ‘unsupervised’ method that can be used in regions without adequate sampling to make maps of large regions and is done with ArcGIS version 10.1 with spatial analyst extension.</a:t>
            </a:r>
          </a:p>
          <a:p>
            <a:endParaRPr lang="en-CA" baseline="0" dirty="0" smtClean="0"/>
          </a:p>
          <a:p>
            <a:r>
              <a:rPr lang="en-CA" baseline="0" dirty="0" smtClean="0"/>
              <a:t>(unsupervised basically means that there is no data dictionary or reference for how the zones are clustered and created. Supervised usually is completed with bottom samples and other information to reference with backscatter)</a:t>
            </a:r>
          </a:p>
          <a:p>
            <a:endParaRPr lang="en-CA" baseline="0" dirty="0" smtClean="0"/>
          </a:p>
          <a:p>
            <a:r>
              <a:rPr lang="en-CA" baseline="0" dirty="0" smtClean="0"/>
              <a:t>First the processed bathymetry and backscatter data sets are smoothed and filtered with neighbourhood statistics</a:t>
            </a:r>
          </a:p>
          <a:p>
            <a:endParaRPr lang="en-CA" baseline="0" dirty="0" smtClean="0"/>
          </a:p>
          <a:p>
            <a:r>
              <a:rPr lang="en-CA" baseline="0" dirty="0" smtClean="0"/>
              <a:t>Next, the backscatter is clustered based on statistical breaks in the intensity data, grouping areas of similar intensity together. </a:t>
            </a:r>
          </a:p>
          <a:p>
            <a:endParaRPr lang="en-CA" baseline="0" dirty="0" smtClean="0"/>
          </a:p>
          <a:p>
            <a:r>
              <a:rPr lang="en-CA" baseline="0" dirty="0" smtClean="0"/>
              <a:t>The number of classes chosen in the cluster stage is dictated by the user and can depend on the region, the quality of the data, and the chosen classification scheme. The numbers of cluster classes can also be determined by preliminary study of the area that determines the likely number of classes necessary to characterize the region. </a:t>
            </a:r>
          </a:p>
          <a:p>
            <a:endParaRPr lang="en-CA" baseline="0" dirty="0" smtClean="0"/>
          </a:p>
          <a:p>
            <a:r>
              <a:rPr lang="en-CA" baseline="0" dirty="0" smtClean="0"/>
              <a:t>After the clustering is completed it is then cleaned and generalized with more neighbourhood statistics</a:t>
            </a:r>
            <a:endParaRPr lang="en-CA" dirty="0"/>
          </a:p>
        </p:txBody>
      </p:sp>
      <p:sp>
        <p:nvSpPr>
          <p:cNvPr id="4" name="Slide Number Placeholder 3"/>
          <p:cNvSpPr>
            <a:spLocks noGrp="1"/>
          </p:cNvSpPr>
          <p:nvPr>
            <p:ph type="sldNum" sz="quarter" idx="10"/>
          </p:nvPr>
        </p:nvSpPr>
        <p:spPr/>
        <p:txBody>
          <a:bodyPr/>
          <a:lstStyle/>
          <a:p>
            <a:fld id="{75E9FF39-829C-40A1-9940-A62A66B4BA27}" type="slidenum">
              <a:rPr lang="en-CA" smtClean="0"/>
              <a:pPr/>
              <a:t>8</a:t>
            </a:fld>
            <a:endParaRPr lang="en-CA" dirty="0"/>
          </a:p>
        </p:txBody>
      </p:sp>
    </p:spTree>
    <p:extLst>
      <p:ext uri="{BB962C8B-B14F-4D97-AF65-F5344CB8AC3E}">
        <p14:creationId xmlns:p14="http://schemas.microsoft.com/office/powerpoint/2010/main" xmlns="" val="2121215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464">
              <a:defRPr/>
            </a:pPr>
            <a:r>
              <a:rPr lang="en-CA" dirty="0" smtClean="0"/>
              <a:t>(This </a:t>
            </a:r>
            <a:r>
              <a:rPr lang="en-CA" dirty="0"/>
              <a:t>method is not currently able to separate boulders, large rocks, </a:t>
            </a:r>
            <a:r>
              <a:rPr lang="en-CA" dirty="0" err="1"/>
              <a:t>rockfalls</a:t>
            </a:r>
            <a:r>
              <a:rPr lang="en-CA" dirty="0"/>
              <a:t>, etc. from bedrock - All rock is one </a:t>
            </a:r>
            <a:r>
              <a:rPr lang="en-CA" dirty="0" smtClean="0"/>
              <a:t>classification)</a:t>
            </a:r>
            <a:endParaRPr lang="en-CA" dirty="0"/>
          </a:p>
          <a:p>
            <a:endParaRPr lang="en-CA" dirty="0" smtClean="0"/>
          </a:p>
          <a:p>
            <a:r>
              <a:rPr lang="en-CA" dirty="0" smtClean="0"/>
              <a:t>Areas of rock such as bedrock and boulders are not differentiated from other hard substances adequately and must be extracted</a:t>
            </a:r>
            <a:r>
              <a:rPr lang="en-CA" baseline="0" dirty="0" smtClean="0"/>
              <a:t> from the bathymetry.</a:t>
            </a:r>
          </a:p>
          <a:p>
            <a:endParaRPr lang="en-CA" baseline="0" dirty="0" smtClean="0"/>
          </a:p>
          <a:p>
            <a:r>
              <a:rPr lang="en-CA" baseline="0" dirty="0" smtClean="0"/>
              <a:t>The image on the left shows the clusters overlaid over a </a:t>
            </a:r>
            <a:r>
              <a:rPr lang="en-CA" baseline="0" dirty="0" err="1" smtClean="0"/>
              <a:t>hillshaded</a:t>
            </a:r>
            <a:r>
              <a:rPr lang="en-CA" baseline="0" dirty="0" smtClean="0"/>
              <a:t> relief and it is apparent that the rough rock region is classified along with the rest of the hard substrates in the same cluster.</a:t>
            </a:r>
          </a:p>
          <a:p>
            <a:endParaRPr lang="en-CA" baseline="0" dirty="0" smtClean="0"/>
          </a:p>
          <a:p>
            <a:r>
              <a:rPr lang="en-CA" baseline="0" dirty="0" smtClean="0"/>
              <a:t>The rock is extracted from the rest of the substrate using the bathymetry slope and a modified </a:t>
            </a:r>
            <a:r>
              <a:rPr lang="en-CA" baseline="0" dirty="0" err="1" smtClean="0"/>
              <a:t>rugosity</a:t>
            </a:r>
            <a:r>
              <a:rPr lang="en-CA" baseline="0" dirty="0" smtClean="0"/>
              <a:t> to find areas with greater terrain variation than it’s neighbouring cells.</a:t>
            </a:r>
          </a:p>
          <a:p>
            <a:endParaRPr lang="en-CA" baseline="0" dirty="0" smtClean="0"/>
          </a:p>
          <a:p>
            <a:r>
              <a:rPr lang="en-CA" baseline="0" dirty="0" smtClean="0"/>
              <a:t>This is then added to the substrate cluster layer and creates an image like the one shown in the right. The rock now stands alone as it’s own class.</a:t>
            </a:r>
          </a:p>
        </p:txBody>
      </p:sp>
      <p:sp>
        <p:nvSpPr>
          <p:cNvPr id="4" name="Slide Number Placeholder 3"/>
          <p:cNvSpPr>
            <a:spLocks noGrp="1"/>
          </p:cNvSpPr>
          <p:nvPr>
            <p:ph type="sldNum" sz="quarter" idx="10"/>
          </p:nvPr>
        </p:nvSpPr>
        <p:spPr/>
        <p:txBody>
          <a:bodyPr/>
          <a:lstStyle/>
          <a:p>
            <a:fld id="{75E9FF39-829C-40A1-9940-A62A66B4BA27}" type="slidenum">
              <a:rPr lang="en-CA" smtClean="0"/>
              <a:pPr/>
              <a:t>9</a:t>
            </a:fld>
            <a:endParaRPr lang="en-CA" dirty="0"/>
          </a:p>
        </p:txBody>
      </p:sp>
    </p:spTree>
    <p:extLst>
      <p:ext uri="{BB962C8B-B14F-4D97-AF65-F5344CB8AC3E}">
        <p14:creationId xmlns:p14="http://schemas.microsoft.com/office/powerpoint/2010/main" xmlns="" val="54515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FC4950CB-A24C-4881-A869-2855B92D9259}" type="datetimeFigureOut">
              <a:rPr lang="en-CA" smtClean="0"/>
              <a:pPr/>
              <a:t>11/14/14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FDCCF599-10FD-4B8F-A49A-AC878C1C1B4E}" type="slidenum">
              <a:rPr lang="en-CA" smtClean="0"/>
              <a:pPr/>
              <a:t>‹#›</a:t>
            </a:fld>
            <a:endParaRPr lang="en-CA"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950CB-A24C-4881-A869-2855B92D9259}" type="datetimeFigureOut">
              <a:rPr lang="en-CA" smtClean="0"/>
              <a:pPr/>
              <a:t>11/14/14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FDCCF599-10FD-4B8F-A49A-AC878C1C1B4E}" type="slidenum">
              <a:rPr lang="en-CA" smtClean="0"/>
              <a:pPr/>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4950CB-A24C-4881-A869-2855B92D9259}" type="datetimeFigureOut">
              <a:rPr lang="en-CA" smtClean="0"/>
              <a:pPr/>
              <a:t>11/14/14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FDCCF599-10FD-4B8F-A49A-AC878C1C1B4E}" type="slidenum">
              <a:rPr lang="en-CA" smtClean="0"/>
              <a:pPr/>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950CB-A24C-4881-A869-2855B92D9259}" type="datetimeFigureOut">
              <a:rPr lang="en-CA" smtClean="0"/>
              <a:pPr/>
              <a:t>11/14/14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FDCCF599-10FD-4B8F-A49A-AC878C1C1B4E}" type="slidenum">
              <a:rPr lang="en-CA" smtClean="0"/>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FC4950CB-A24C-4881-A869-2855B92D9259}" type="datetimeFigureOut">
              <a:rPr lang="en-CA" smtClean="0"/>
              <a:pPr/>
              <a:t>11/14/14</a:t>
            </a:fld>
            <a:endParaRPr lang="en-CA"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FDCCF599-10FD-4B8F-A49A-AC878C1C1B4E}" type="slidenum">
              <a:rPr lang="en-CA" smtClean="0"/>
              <a:pPr/>
              <a:t>‹#›</a:t>
            </a:fld>
            <a:endParaRPr lang="en-CA"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4950CB-A24C-4881-A869-2855B92D9259}" type="datetimeFigureOut">
              <a:rPr lang="en-CA" smtClean="0"/>
              <a:pPr/>
              <a:t>11/14/14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FDCCF599-10FD-4B8F-A49A-AC878C1C1B4E}" type="slidenum">
              <a:rPr lang="en-CA" smtClean="0"/>
              <a:pPr/>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4950CB-A24C-4881-A869-2855B92D9259}" type="datetimeFigureOut">
              <a:rPr lang="en-CA" smtClean="0"/>
              <a:pPr/>
              <a:t>11/14/14</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FDCCF599-10FD-4B8F-A49A-AC878C1C1B4E}" type="slidenum">
              <a:rPr lang="en-CA" smtClean="0"/>
              <a:pPr/>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4950CB-A24C-4881-A869-2855B92D9259}" type="datetimeFigureOut">
              <a:rPr lang="en-CA" smtClean="0"/>
              <a:pPr/>
              <a:t>11/14/14</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FDCCF599-10FD-4B8F-A49A-AC878C1C1B4E}" type="slidenum">
              <a:rPr lang="en-CA" smtClean="0"/>
              <a:pPr/>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FC4950CB-A24C-4881-A869-2855B92D9259}" type="datetimeFigureOut">
              <a:rPr lang="en-CA" smtClean="0"/>
              <a:pPr/>
              <a:t>11/14/14</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FDCCF599-10FD-4B8F-A49A-AC878C1C1B4E}" type="slidenum">
              <a:rPr lang="en-CA" smtClean="0"/>
              <a:pPr/>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4950CB-A24C-4881-A869-2855B92D9259}" type="datetimeFigureOut">
              <a:rPr lang="en-CA" smtClean="0"/>
              <a:pPr/>
              <a:t>11/14/14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FDCCF599-10FD-4B8F-A49A-AC878C1C1B4E}" type="slidenum">
              <a:rPr lang="en-CA" smtClean="0"/>
              <a:pPr/>
              <a:t>‹#›</a:t>
            </a:fld>
            <a:endParaRPr lang="en-CA" dirty="0"/>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FC4950CB-A24C-4881-A869-2855B92D9259}" type="datetimeFigureOut">
              <a:rPr lang="en-CA" smtClean="0"/>
              <a:pPr/>
              <a:t>11/14/14</a:t>
            </a:fld>
            <a:endParaRPr lang="en-CA" dirty="0"/>
          </a:p>
        </p:txBody>
      </p:sp>
      <p:sp>
        <p:nvSpPr>
          <p:cNvPr id="7" name="Slide Number Placeholder 6"/>
          <p:cNvSpPr>
            <a:spLocks noGrp="1"/>
          </p:cNvSpPr>
          <p:nvPr>
            <p:ph type="sldNum" sz="quarter" idx="12"/>
          </p:nvPr>
        </p:nvSpPr>
        <p:spPr/>
        <p:txBody>
          <a:bodyPr/>
          <a:lstStyle/>
          <a:p>
            <a:fld id="{FDCCF599-10FD-4B8F-A49A-AC878C1C1B4E}" type="slidenum">
              <a:rPr lang="en-CA" smtClean="0"/>
              <a:pPr/>
              <a:t>‹#›</a:t>
            </a:fld>
            <a:endParaRPr lang="en-CA" dirty="0"/>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p:txBody>
          <a:bodyPr/>
          <a:lstStyle/>
          <a:p>
            <a:endParaRPr lang="en-CA" dirty="0"/>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FC4950CB-A24C-4881-A869-2855B92D9259}" type="datetimeFigureOut">
              <a:rPr lang="en-CA" smtClean="0"/>
              <a:pPr/>
              <a:t>11/14/14</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FDCCF599-10FD-4B8F-A49A-AC878C1C1B4E}" type="slidenum">
              <a:rPr lang="en-CA" smtClean="0"/>
              <a:pPr/>
              <a:t>‹#›</a:t>
            </a:fld>
            <a:endParaRPr lang="en-CA"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2805" y="4581128"/>
            <a:ext cx="6553200" cy="648072"/>
          </a:xfrm>
        </p:spPr>
        <p:txBody>
          <a:bodyPr>
            <a:normAutofit lnSpcReduction="10000"/>
          </a:bodyPr>
          <a:lstStyle/>
          <a:p>
            <a:r>
              <a:rPr lang="en-CA" dirty="0" smtClean="0"/>
              <a:t>April 15</a:t>
            </a:r>
            <a:r>
              <a:rPr lang="en-CA" baseline="30000" dirty="0" smtClean="0"/>
              <a:t>th</a:t>
            </a:r>
            <a:r>
              <a:rPr lang="en-CA" dirty="0"/>
              <a:t>, </a:t>
            </a:r>
            <a:r>
              <a:rPr lang="en-CA" dirty="0" smtClean="0"/>
              <a:t>2014</a:t>
            </a:r>
          </a:p>
          <a:p>
            <a:r>
              <a:rPr lang="en-CA" dirty="0" smtClean="0"/>
              <a:t>CHC 2014, St. John’s</a:t>
            </a:r>
            <a:endParaRPr lang="en-CA" dirty="0"/>
          </a:p>
        </p:txBody>
      </p:sp>
      <p:sp>
        <p:nvSpPr>
          <p:cNvPr id="2" name="Title 1"/>
          <p:cNvSpPr>
            <a:spLocks noGrp="1"/>
          </p:cNvSpPr>
          <p:nvPr>
            <p:ph type="ctrTitle"/>
          </p:nvPr>
        </p:nvSpPr>
        <p:spPr>
          <a:xfrm>
            <a:off x="604705" y="3227033"/>
            <a:ext cx="6629400" cy="1282087"/>
          </a:xfrm>
        </p:spPr>
        <p:txBody>
          <a:bodyPr/>
          <a:lstStyle/>
          <a:p>
            <a:r>
              <a:rPr lang="en-CA" sz="2000" dirty="0"/>
              <a:t>Potential Benthic Substrate &amp; Characteristic mapping using multibeam bathymetry &amp; backscatter</a:t>
            </a:r>
            <a:br>
              <a:rPr lang="en-CA" sz="2000" dirty="0"/>
            </a:br>
            <a:endParaRPr lang="en-CA" sz="2000" dirty="0"/>
          </a:p>
        </p:txBody>
      </p:sp>
      <p:sp>
        <p:nvSpPr>
          <p:cNvPr id="4" name="TextBox 3"/>
          <p:cNvSpPr txBox="1"/>
          <p:nvPr/>
        </p:nvSpPr>
        <p:spPr>
          <a:xfrm>
            <a:off x="539552" y="5517232"/>
            <a:ext cx="3456384" cy="1200329"/>
          </a:xfrm>
          <a:prstGeom prst="rect">
            <a:avLst/>
          </a:prstGeom>
          <a:noFill/>
        </p:spPr>
        <p:txBody>
          <a:bodyPr wrap="square" rtlCol="0">
            <a:spAutoFit/>
          </a:bodyPr>
          <a:lstStyle/>
          <a:p>
            <a:r>
              <a:rPr lang="en-CA" dirty="0" smtClean="0"/>
              <a:t>Cassandra Bosma</a:t>
            </a:r>
          </a:p>
          <a:p>
            <a:r>
              <a:rPr lang="en-CA" dirty="0" smtClean="0"/>
              <a:t>Canadian Wildlife Service</a:t>
            </a:r>
          </a:p>
          <a:p>
            <a:r>
              <a:rPr lang="en-CA" dirty="0" smtClean="0"/>
              <a:t>Environment Canada</a:t>
            </a:r>
          </a:p>
          <a:p>
            <a:r>
              <a:rPr lang="en-CA" dirty="0" smtClean="0"/>
              <a:t>Co-op Student</a:t>
            </a:r>
            <a:endParaRPr lang="en-CA" dirty="0"/>
          </a:p>
        </p:txBody>
      </p:sp>
    </p:spTree>
    <p:extLst>
      <p:ext uri="{BB962C8B-B14F-4D97-AF65-F5344CB8AC3E}">
        <p14:creationId xmlns:p14="http://schemas.microsoft.com/office/powerpoint/2010/main" xmlns="" val="3474132"/>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Finished potential substrate map</a:t>
            </a:r>
            <a:endParaRPr lang="en-CA" dirty="0"/>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19672" y="1791132"/>
            <a:ext cx="7391004" cy="42766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2413" y="4509120"/>
            <a:ext cx="1295400" cy="1533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a:off x="107430" y="1692097"/>
            <a:ext cx="1440384" cy="584775"/>
          </a:xfrm>
          <a:prstGeom prst="rect">
            <a:avLst/>
          </a:prstGeom>
          <a:noFill/>
        </p:spPr>
        <p:txBody>
          <a:bodyPr wrap="square" rtlCol="0">
            <a:spAutoFit/>
          </a:bodyPr>
          <a:lstStyle/>
          <a:p>
            <a:r>
              <a:rPr lang="en-CA" sz="1600" dirty="0" smtClean="0"/>
              <a:t>Scott Islands BC</a:t>
            </a:r>
            <a:endParaRPr lang="en-CA" sz="1600" dirty="0"/>
          </a:p>
        </p:txBody>
      </p:sp>
      <p:sp>
        <p:nvSpPr>
          <p:cNvPr id="7" name="TextBox 6"/>
          <p:cNvSpPr txBox="1"/>
          <p:nvPr/>
        </p:nvSpPr>
        <p:spPr>
          <a:xfrm>
            <a:off x="611560" y="5805263"/>
            <a:ext cx="864096" cy="200055"/>
          </a:xfrm>
          <a:prstGeom prst="rect">
            <a:avLst/>
          </a:prstGeom>
          <a:solidFill>
            <a:schemeClr val="bg1"/>
          </a:solidFill>
        </p:spPr>
        <p:txBody>
          <a:bodyPr wrap="square" rtlCol="0">
            <a:spAutoFit/>
          </a:bodyPr>
          <a:lstStyle/>
          <a:p>
            <a:r>
              <a:rPr lang="en-CA" sz="700" dirty="0" smtClean="0">
                <a:latin typeface="Calibri" panose="020F0502020204030204" pitchFamily="34" charset="0"/>
              </a:rPr>
              <a:t>Vancouver Island</a:t>
            </a:r>
            <a:endParaRPr lang="en-CA" sz="700" dirty="0">
              <a:latin typeface="Calibri" panose="020F0502020204030204" pitchFamily="34" charset="0"/>
            </a:endParaRPr>
          </a:p>
        </p:txBody>
      </p:sp>
      <p:sp>
        <p:nvSpPr>
          <p:cNvPr id="8" name="TextBox 7"/>
          <p:cNvSpPr txBox="1"/>
          <p:nvPr/>
        </p:nvSpPr>
        <p:spPr>
          <a:xfrm>
            <a:off x="107504" y="5805264"/>
            <a:ext cx="8928992" cy="1200329"/>
          </a:xfrm>
          <a:prstGeom prst="rect">
            <a:avLst/>
          </a:prstGeom>
          <a:noFill/>
        </p:spPr>
        <p:txBody>
          <a:bodyPr wrap="square" rtlCol="0">
            <a:spAutoFit/>
          </a:bodyPr>
          <a:lstStyle/>
          <a:p>
            <a:endParaRPr lang="en-CA" dirty="0" smtClean="0"/>
          </a:p>
          <a:p>
            <a:pPr marL="285750" indent="-285750">
              <a:buFont typeface="Arial" panose="020B0604020202020204" pitchFamily="34" charset="0"/>
              <a:buChar char="•"/>
            </a:pPr>
            <a:r>
              <a:rPr lang="en-CA" dirty="0" smtClean="0"/>
              <a:t>Next - Build accompanying characterized layers for slope, depth, morphology, etc. </a:t>
            </a:r>
          </a:p>
          <a:p>
            <a:endParaRPr lang="en-CA" dirty="0"/>
          </a:p>
        </p:txBody>
      </p:sp>
    </p:spTree>
    <p:extLst>
      <p:ext uri="{BB962C8B-B14F-4D97-AF65-F5344CB8AC3E}">
        <p14:creationId xmlns:p14="http://schemas.microsoft.com/office/powerpoint/2010/main" xmlns="" val="432184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Morphology</a:t>
            </a:r>
            <a:endParaRPr lang="en-CA" dirty="0"/>
          </a:p>
        </p:txBody>
      </p:sp>
      <p:sp>
        <p:nvSpPr>
          <p:cNvPr id="3" name="Content Placeholder 2"/>
          <p:cNvSpPr>
            <a:spLocks noGrp="1"/>
          </p:cNvSpPr>
          <p:nvPr>
            <p:ph sz="half" idx="1"/>
          </p:nvPr>
        </p:nvSpPr>
        <p:spPr>
          <a:xfrm>
            <a:off x="107504" y="1613880"/>
            <a:ext cx="8466352" cy="4407408"/>
          </a:xfrm>
        </p:spPr>
        <p:txBody>
          <a:bodyPr>
            <a:normAutofit/>
          </a:bodyPr>
          <a:lstStyle/>
          <a:p>
            <a:r>
              <a:rPr lang="en-CA" sz="2000" dirty="0"/>
              <a:t>Use Benthic Terrain Modelling (BTM) Toolbox developed by NOAA</a:t>
            </a:r>
          </a:p>
          <a:p>
            <a:r>
              <a:rPr lang="en-CA" sz="2000" dirty="0" smtClean="0"/>
              <a:t>Build Bathymetric Position Index (BPI – much like Topographic Position Index, TPI, for land) and classify into broad benthic zones</a:t>
            </a:r>
          </a:p>
        </p:txBody>
      </p:sp>
      <p:pic>
        <p:nvPicPr>
          <p:cNvPr id="5" name="Picture 7"/>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83768" y="3054171"/>
            <a:ext cx="6203032" cy="35849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520" y="4653136"/>
            <a:ext cx="1657350" cy="19859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92274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Slope</a:t>
            </a:r>
            <a:endParaRPr lang="en-CA" dirty="0"/>
          </a:p>
        </p:txBody>
      </p:sp>
      <p:sp>
        <p:nvSpPr>
          <p:cNvPr id="3" name="Content Placeholder 2"/>
          <p:cNvSpPr>
            <a:spLocks noGrp="1"/>
          </p:cNvSpPr>
          <p:nvPr>
            <p:ph sz="half" idx="1"/>
          </p:nvPr>
        </p:nvSpPr>
        <p:spPr>
          <a:xfrm>
            <a:off x="426128" y="1719071"/>
            <a:ext cx="8394344" cy="989849"/>
          </a:xfrm>
        </p:spPr>
        <p:txBody>
          <a:bodyPr/>
          <a:lstStyle/>
          <a:p>
            <a:r>
              <a:rPr lang="en-CA" sz="2000" dirty="0"/>
              <a:t>Slope ranges are flexible and can be determined based on user defined </a:t>
            </a:r>
            <a:r>
              <a:rPr lang="en-CA" sz="2000" dirty="0" smtClean="0"/>
              <a:t>ranges from the bathymetry data</a:t>
            </a:r>
            <a:endParaRPr lang="en-CA" sz="2000" dirty="0"/>
          </a:p>
          <a:p>
            <a:endParaRPr lang="en-CA" dirty="0"/>
          </a:p>
        </p:txBody>
      </p:sp>
      <p:pic>
        <p:nvPicPr>
          <p:cNvPr id="8" name="Picture 6"/>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89371" y="2751628"/>
            <a:ext cx="6797429" cy="39421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6255" y="4941168"/>
            <a:ext cx="1495425" cy="1752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91504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Depth</a:t>
            </a:r>
            <a:endParaRPr lang="en-CA" dirty="0"/>
          </a:p>
        </p:txBody>
      </p:sp>
      <p:sp>
        <p:nvSpPr>
          <p:cNvPr id="3" name="Content Placeholder 2"/>
          <p:cNvSpPr>
            <a:spLocks noGrp="1"/>
          </p:cNvSpPr>
          <p:nvPr>
            <p:ph sz="half" idx="1"/>
          </p:nvPr>
        </p:nvSpPr>
        <p:spPr>
          <a:xfrm>
            <a:off x="426128" y="1719071"/>
            <a:ext cx="8466352" cy="1133865"/>
          </a:xfrm>
        </p:spPr>
        <p:txBody>
          <a:bodyPr/>
          <a:lstStyle/>
          <a:p>
            <a:r>
              <a:rPr lang="en-CA" sz="2000" dirty="0"/>
              <a:t>Depth ranges are flexible and can be determined based on user defined </a:t>
            </a:r>
            <a:r>
              <a:rPr lang="en-CA" sz="2000" dirty="0" smtClean="0"/>
              <a:t>ranges from the bathymetry data</a:t>
            </a:r>
            <a:endParaRPr lang="en-CA" sz="2000" dirty="0"/>
          </a:p>
          <a:p>
            <a:endParaRPr lang="en-CA" dirty="0"/>
          </a:p>
        </p:txBody>
      </p:sp>
      <p:pic>
        <p:nvPicPr>
          <p:cNvPr id="5" name="Picture 6"/>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74659" y="2755427"/>
            <a:ext cx="6712141" cy="3880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512" y="4797152"/>
            <a:ext cx="1562100" cy="1838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541078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Layer combinations</a:t>
            </a:r>
            <a:endParaRPr lang="en-CA" dirty="0"/>
          </a:p>
        </p:txBody>
      </p:sp>
      <p:sp>
        <p:nvSpPr>
          <p:cNvPr id="3" name="Content Placeholder 2"/>
          <p:cNvSpPr>
            <a:spLocks noGrp="1"/>
          </p:cNvSpPr>
          <p:nvPr>
            <p:ph sz="half" idx="1"/>
          </p:nvPr>
        </p:nvSpPr>
        <p:spPr>
          <a:xfrm>
            <a:off x="426128" y="1719071"/>
            <a:ext cx="4217880" cy="4407408"/>
          </a:xfrm>
        </p:spPr>
        <p:txBody>
          <a:bodyPr>
            <a:normAutofit/>
          </a:bodyPr>
          <a:lstStyle/>
          <a:p>
            <a:r>
              <a:rPr lang="en-CA" sz="2400" dirty="0" smtClean="0"/>
              <a:t>Possible database of polygons or rasters for: </a:t>
            </a:r>
          </a:p>
          <a:p>
            <a:pPr marL="114300" indent="0">
              <a:buNone/>
            </a:pPr>
            <a:r>
              <a:rPr lang="en-CA" sz="2400" dirty="0" smtClean="0"/>
              <a:t/>
            </a:r>
            <a:br>
              <a:rPr lang="en-CA" sz="2400" dirty="0" smtClean="0"/>
            </a:br>
            <a:r>
              <a:rPr lang="en-CA" sz="2400" dirty="0" smtClean="0"/>
              <a:t>-overlaying</a:t>
            </a:r>
            <a:br>
              <a:rPr lang="en-CA" sz="2400" dirty="0" smtClean="0"/>
            </a:br>
            <a:r>
              <a:rPr lang="en-CA" sz="2400" dirty="0" smtClean="0"/>
              <a:t>-querying</a:t>
            </a:r>
            <a:br>
              <a:rPr lang="en-CA" sz="2400" dirty="0" smtClean="0"/>
            </a:br>
            <a:r>
              <a:rPr lang="en-CA" sz="2400" dirty="0" smtClean="0"/>
              <a:t>-combining</a:t>
            </a:r>
          </a:p>
          <a:p>
            <a:pPr marL="114300" indent="0">
              <a:buNone/>
            </a:pPr>
            <a:endParaRPr lang="en-CA" sz="2400" dirty="0" smtClean="0"/>
          </a:p>
          <a:p>
            <a:pPr marL="114300" indent="0">
              <a:buNone/>
            </a:pPr>
            <a:r>
              <a:rPr lang="en-CA" sz="2400" dirty="0" smtClean="0"/>
              <a:t>In order to answer habitat questions</a:t>
            </a:r>
            <a:endParaRPr lang="en-CA" sz="2400" dirty="0"/>
          </a:p>
        </p:txBody>
      </p:sp>
      <p:pic>
        <p:nvPicPr>
          <p:cNvPr id="5" name="Content Placeholder 3"/>
          <p:cNvPicPr>
            <a:picLocks noGrp="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a:xfrm>
            <a:off x="4975992" y="1628800"/>
            <a:ext cx="3916487" cy="4846021"/>
          </a:xfrm>
        </p:spPr>
      </p:pic>
      <p:sp>
        <p:nvSpPr>
          <p:cNvPr id="6" name="TextBox 5"/>
          <p:cNvSpPr txBox="1"/>
          <p:nvPr/>
        </p:nvSpPr>
        <p:spPr>
          <a:xfrm>
            <a:off x="5436096" y="6474822"/>
            <a:ext cx="3456384" cy="338554"/>
          </a:xfrm>
          <a:prstGeom prst="rect">
            <a:avLst/>
          </a:prstGeom>
          <a:noFill/>
        </p:spPr>
        <p:txBody>
          <a:bodyPr wrap="square" rtlCol="0">
            <a:spAutoFit/>
          </a:bodyPr>
          <a:lstStyle/>
          <a:p>
            <a:r>
              <a:rPr lang="en-CA" sz="1600" dirty="0" smtClean="0"/>
              <a:t>Substrate &amp; Morphology</a:t>
            </a:r>
            <a:endParaRPr lang="en-CA" sz="160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83768" y="178904"/>
            <a:ext cx="2475334" cy="66344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3539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applications</a:t>
            </a:r>
            <a:endParaRPr lang="en-CA" dirty="0"/>
          </a:p>
        </p:txBody>
      </p:sp>
      <p:sp>
        <p:nvSpPr>
          <p:cNvPr id="3" name="Text Placeholder 2"/>
          <p:cNvSpPr>
            <a:spLocks noGrp="1"/>
          </p:cNvSpPr>
          <p:nvPr>
            <p:ph type="body" idx="1"/>
          </p:nvPr>
        </p:nvSpPr>
        <p:spPr/>
        <p:txBody>
          <a:bodyPr/>
          <a:lstStyle/>
          <a:p>
            <a:r>
              <a:rPr lang="en-CA" dirty="0" smtClean="0"/>
              <a:t>Current &amp; Future</a:t>
            </a:r>
            <a:endParaRPr lang="en-CA" dirty="0"/>
          </a:p>
        </p:txBody>
      </p:sp>
    </p:spTree>
    <p:extLst>
      <p:ext uri="{BB962C8B-B14F-4D97-AF65-F5344CB8AC3E}">
        <p14:creationId xmlns:p14="http://schemas.microsoft.com/office/powerpoint/2010/main" xmlns="" val="30722592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Possible uses</a:t>
            </a:r>
            <a:endParaRPr lang="en-CA" dirty="0"/>
          </a:p>
        </p:txBody>
      </p:sp>
      <p:sp>
        <p:nvSpPr>
          <p:cNvPr id="3" name="Content Placeholder 2"/>
          <p:cNvSpPr>
            <a:spLocks noGrp="1"/>
          </p:cNvSpPr>
          <p:nvPr>
            <p:ph idx="1"/>
          </p:nvPr>
        </p:nvSpPr>
        <p:spPr>
          <a:xfrm>
            <a:off x="35496" y="1968624"/>
            <a:ext cx="8928992" cy="4844752"/>
          </a:xfrm>
        </p:spPr>
        <p:txBody>
          <a:bodyPr>
            <a:normAutofit fontScale="92500" lnSpcReduction="20000"/>
          </a:bodyPr>
          <a:lstStyle/>
          <a:p>
            <a:r>
              <a:rPr lang="en-CA" sz="2300" dirty="0" smtClean="0"/>
              <a:t>Seafloor classification</a:t>
            </a:r>
          </a:p>
          <a:p>
            <a:endParaRPr lang="en-CA" sz="2300" dirty="0" smtClean="0"/>
          </a:p>
          <a:p>
            <a:r>
              <a:rPr lang="en-CA" sz="2300" dirty="0" smtClean="0"/>
              <a:t>Provide base layers for habitat mapping</a:t>
            </a:r>
            <a:br>
              <a:rPr lang="en-CA" sz="2300" dirty="0" smtClean="0"/>
            </a:br>
            <a:r>
              <a:rPr lang="en-CA" sz="2300" dirty="0" smtClean="0"/>
              <a:t>- Supporting </a:t>
            </a:r>
            <a:r>
              <a:rPr lang="en-CA" sz="2300" dirty="0"/>
              <a:t>World Class Response</a:t>
            </a:r>
          </a:p>
          <a:p>
            <a:endParaRPr lang="en-CA" sz="2300" dirty="0" smtClean="0"/>
          </a:p>
          <a:p>
            <a:r>
              <a:rPr lang="en-CA" sz="2300" dirty="0" smtClean="0"/>
              <a:t>Locating potential forage sites for seabirds (Pacific Sand Lance habitat)</a:t>
            </a:r>
            <a:br>
              <a:rPr lang="en-CA" sz="2300" dirty="0" smtClean="0"/>
            </a:br>
            <a:endParaRPr lang="en-CA" sz="2300" dirty="0"/>
          </a:p>
          <a:p>
            <a:r>
              <a:rPr lang="en-CA" sz="2300" dirty="0" smtClean="0"/>
              <a:t>Locating potential habitat for specific marine biota (Rockfish, etc.)</a:t>
            </a:r>
          </a:p>
          <a:p>
            <a:endParaRPr lang="en-CA" sz="2300" dirty="0"/>
          </a:p>
          <a:p>
            <a:r>
              <a:rPr lang="en-CA" sz="2300" dirty="0" smtClean="0"/>
              <a:t>Potential to contribute to Pacific Marine Ecological Classification (PMECS)</a:t>
            </a:r>
            <a:br>
              <a:rPr lang="en-CA" sz="2300" dirty="0" smtClean="0"/>
            </a:br>
            <a:r>
              <a:rPr lang="en-CA" sz="2300" dirty="0" smtClean="0"/>
              <a:t>- Federal-Provincial government Marine Protected Areas Implementation Team</a:t>
            </a:r>
          </a:p>
          <a:p>
            <a:endParaRPr lang="en-CA" dirty="0" smtClean="0"/>
          </a:p>
          <a:p>
            <a:endParaRPr lang="en-CA"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88223" y="1711249"/>
            <a:ext cx="2178745" cy="17177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340264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Scott Islands Proposed marine National Wildlife Area Characterization</a:t>
            </a:r>
            <a:endParaRPr lang="en-CA" dirty="0"/>
          </a:p>
        </p:txBody>
      </p:sp>
      <p:pic>
        <p:nvPicPr>
          <p:cNvPr id="6" name="Picture 1" descr="Figure 2 Reg Strategy bdy option_V5.2amended7Sept12_NoTitle_1Oct12.jpg"/>
          <p:cNvPicPr>
            <a:picLocks noChangeAspect="1"/>
          </p:cNvPicPr>
          <p:nvPr/>
        </p:nvPicPr>
        <p:blipFill rotWithShape="1">
          <a:blip r:embed="rId3" cstate="print">
            <a:extLst>
              <a:ext uri="{28A0092B-C50C-407E-A947-70E740481C1C}">
                <a14:useLocalDpi xmlns:a14="http://schemas.microsoft.com/office/drawing/2010/main" xmlns="" val="0"/>
              </a:ext>
            </a:extLst>
          </a:blip>
          <a:srcRect r="17022"/>
          <a:stretch/>
        </p:blipFill>
        <p:spPr>
          <a:xfrm>
            <a:off x="179512" y="1807345"/>
            <a:ext cx="2592287" cy="2413743"/>
          </a:xfrm>
          <a:prstGeom prst="rect">
            <a:avLst/>
          </a:prstGeom>
        </p:spPr>
      </p:pic>
      <p:pic>
        <p:nvPicPr>
          <p:cNvPr id="7" name="Picture 2"/>
          <p:cNvPicPr>
            <a:picLocks noGrp="1" noChangeAspect="1" noChangeArrowheads="1"/>
          </p:cNvPicPr>
          <p:nvPr>
            <p:ph sz="half" idx="2"/>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43808" y="2276872"/>
            <a:ext cx="6227159" cy="40324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TextBox 10"/>
          <p:cNvSpPr txBox="1"/>
          <p:nvPr/>
        </p:nvSpPr>
        <p:spPr>
          <a:xfrm>
            <a:off x="251520" y="4399944"/>
            <a:ext cx="2448271" cy="1477328"/>
          </a:xfrm>
          <a:prstGeom prst="rect">
            <a:avLst/>
          </a:prstGeom>
          <a:noFill/>
        </p:spPr>
        <p:txBody>
          <a:bodyPr wrap="square" rtlCol="0">
            <a:spAutoFit/>
          </a:bodyPr>
          <a:lstStyle/>
          <a:p>
            <a:r>
              <a:rPr lang="en-CA" dirty="0" smtClean="0"/>
              <a:t>Support management decisions regarding the proposed area and aid in research</a:t>
            </a:r>
            <a:endParaRPr lang="en-CA" dirty="0"/>
          </a:p>
        </p:txBody>
      </p:sp>
    </p:spTree>
    <p:extLst>
      <p:ext uri="{BB962C8B-B14F-4D97-AF65-F5344CB8AC3E}">
        <p14:creationId xmlns:p14="http://schemas.microsoft.com/office/powerpoint/2010/main" xmlns="" val="16332797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394" y="1052736"/>
            <a:ext cx="4109868" cy="4639827"/>
          </a:xfrm>
        </p:spPr>
        <p:txBody>
          <a:bodyPr>
            <a:normAutofit/>
          </a:bodyPr>
          <a:lstStyle/>
          <a:p>
            <a:r>
              <a:rPr lang="en-US" sz="3000" dirty="0" smtClean="0"/>
              <a:t>Support Habitat Mapping –Fisheries and Oceans Canada</a:t>
            </a:r>
            <a:br>
              <a:rPr lang="en-US" sz="3000" dirty="0" smtClean="0"/>
            </a:br>
            <a:r>
              <a:rPr lang="en-US" sz="3000" dirty="0" smtClean="0"/>
              <a:t>Canadian </a:t>
            </a:r>
            <a:r>
              <a:rPr lang="en-US" sz="3000" dirty="0"/>
              <a:t>Hydrographic </a:t>
            </a:r>
            <a:r>
              <a:rPr lang="en-US" sz="3000" dirty="0" smtClean="0"/>
              <a:t>Service</a:t>
            </a:r>
            <a:endParaRPr lang="en-CA" sz="3000" dirty="0"/>
          </a:p>
        </p:txBody>
      </p:sp>
      <p:pic>
        <p:nvPicPr>
          <p:cNvPr id="6" name="Picture 3"/>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83968" y="446332"/>
            <a:ext cx="4608512" cy="62222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179512" y="6128429"/>
            <a:ext cx="8712968" cy="646331"/>
          </a:xfrm>
          <a:prstGeom prst="rect">
            <a:avLst/>
          </a:prstGeom>
          <a:noFill/>
        </p:spPr>
        <p:txBody>
          <a:bodyPr wrap="square" rtlCol="0">
            <a:spAutoFit/>
          </a:bodyPr>
          <a:lstStyle/>
          <a:p>
            <a:r>
              <a:rPr lang="en-CA" dirty="0" smtClean="0"/>
              <a:t>Completed Substrate Classification </a:t>
            </a:r>
            <a:br>
              <a:rPr lang="en-CA" dirty="0" smtClean="0"/>
            </a:br>
            <a:r>
              <a:rPr lang="en-CA" dirty="0" smtClean="0"/>
              <a:t>-North Central Coast BC</a:t>
            </a:r>
            <a:endParaRPr lang="en-CA" dirty="0"/>
          </a:p>
        </p:txBody>
      </p:sp>
    </p:spTree>
    <p:extLst>
      <p:ext uri="{BB962C8B-B14F-4D97-AF65-F5344CB8AC3E}">
        <p14:creationId xmlns:p14="http://schemas.microsoft.com/office/powerpoint/2010/main" xmlns="" val="35478196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3" y="1628800"/>
            <a:ext cx="8785671" cy="1316360"/>
          </a:xfrm>
        </p:spPr>
        <p:txBody>
          <a:bodyPr>
            <a:normAutofit lnSpcReduction="10000"/>
          </a:bodyPr>
          <a:lstStyle/>
          <a:p>
            <a:r>
              <a:rPr lang="en-CA" sz="2000" dirty="0"/>
              <a:t>The pink ovals represent areas where </a:t>
            </a:r>
            <a:r>
              <a:rPr lang="en-CA" sz="2000" dirty="0" smtClean="0"/>
              <a:t>potential sand </a:t>
            </a:r>
            <a:r>
              <a:rPr lang="en-CA" sz="2000" dirty="0"/>
              <a:t>waves have been located</a:t>
            </a:r>
          </a:p>
          <a:p>
            <a:r>
              <a:rPr lang="en-CA" sz="2000" dirty="0"/>
              <a:t>Sand waves are associated with Pacific Sand </a:t>
            </a:r>
            <a:r>
              <a:rPr lang="en-CA" sz="2000" dirty="0" smtClean="0"/>
              <a:t>Lance, a forage fish species</a:t>
            </a:r>
            <a:endParaRPr lang="en-CA" sz="2000" dirty="0"/>
          </a:p>
          <a:p>
            <a:endParaRPr lang="en-CA" dirty="0"/>
          </a:p>
        </p:txBody>
      </p:sp>
      <p:sp>
        <p:nvSpPr>
          <p:cNvPr id="4" name="Rectangle 3"/>
          <p:cNvSpPr/>
          <p:nvPr/>
        </p:nvSpPr>
        <p:spPr>
          <a:xfrm>
            <a:off x="323528" y="188640"/>
            <a:ext cx="8496944" cy="156966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CA" sz="3600" b="1" i="0" u="none" strike="noStrike" kern="0" cap="none" spc="0" normalizeH="0" baseline="0" noProof="0" dirty="0" smtClean="0">
                <a:ln>
                  <a:noFill/>
                </a:ln>
                <a:solidFill>
                  <a:schemeClr val="accent1">
                    <a:lumMod val="75000"/>
                  </a:schemeClr>
                </a:solidFill>
                <a:effectLst/>
                <a:uLnTx/>
                <a:uFillTx/>
                <a:latin typeface="+mj-lt"/>
                <a:ea typeface="Arial Unicode MS"/>
                <a:cs typeface="Arial Unicode MS"/>
              </a:rPr>
              <a:t>Sand Waves &amp; Pacific Sand Lance </a:t>
            </a:r>
            <a:r>
              <a:rPr kumimoji="0" lang="en-US" sz="2400" b="0" i="0" u="none" strike="noStrike" kern="0" cap="none" spc="0" normalizeH="0" baseline="0" noProof="0" dirty="0" smtClean="0">
                <a:ln>
                  <a:noFill/>
                </a:ln>
                <a:solidFill>
                  <a:schemeClr val="accent1">
                    <a:lumMod val="75000"/>
                  </a:schemeClr>
                </a:solidFill>
                <a:effectLst/>
                <a:uLnTx/>
                <a:uFillTx/>
                <a:latin typeface="+mj-lt"/>
                <a:ea typeface="Calibri" pitchFamily="34" charset="0"/>
                <a:cs typeface="Calibri" pitchFamily="34" charset="0"/>
              </a:rPr>
              <a:t>(</a:t>
            </a:r>
            <a:r>
              <a:rPr kumimoji="0" lang="en-US" sz="2400" b="0" i="1" u="none" strike="noStrike" kern="0" cap="none" spc="0" normalizeH="0" baseline="0" noProof="0" dirty="0" smtClean="0">
                <a:ln>
                  <a:noFill/>
                </a:ln>
                <a:solidFill>
                  <a:schemeClr val="accent1">
                    <a:lumMod val="75000"/>
                  </a:schemeClr>
                </a:solidFill>
                <a:effectLst/>
                <a:uLnTx/>
                <a:uFillTx/>
                <a:latin typeface="+mj-lt"/>
                <a:ea typeface="Calibri" pitchFamily="34" charset="0"/>
                <a:cs typeface="Calibri" pitchFamily="34" charset="0"/>
              </a:rPr>
              <a:t>Ammodytes hexapterus</a:t>
            </a:r>
            <a:r>
              <a:rPr kumimoji="0" lang="en-US" sz="2400" b="0" i="0" u="none" strike="noStrike" kern="0" cap="none" spc="0" normalizeH="0" baseline="0" noProof="0" dirty="0" smtClean="0">
                <a:ln>
                  <a:noFill/>
                </a:ln>
                <a:solidFill>
                  <a:schemeClr val="accent1">
                    <a:lumMod val="75000"/>
                  </a:schemeClr>
                </a:solidFill>
                <a:effectLst/>
                <a:uLnTx/>
                <a:uFillTx/>
                <a:latin typeface="+mj-lt"/>
                <a:ea typeface="Calibri" pitchFamily="34" charset="0"/>
                <a:cs typeface="Calibri" pitchFamily="34" charset="0"/>
              </a:rPr>
              <a:t>)</a:t>
            </a:r>
            <a:r>
              <a:rPr kumimoji="1" lang="en-CA" sz="2400" b="1" i="0" u="none" strike="noStrike" kern="0" cap="none" spc="0" normalizeH="0" baseline="0" noProof="0" dirty="0" smtClean="0">
                <a:ln>
                  <a:noFill/>
                </a:ln>
                <a:solidFill>
                  <a:schemeClr val="accent1">
                    <a:lumMod val="75000"/>
                  </a:schemeClr>
                </a:solidFill>
                <a:effectLst/>
                <a:uLnTx/>
                <a:uFillTx/>
                <a:latin typeface="+mj-lt"/>
                <a:ea typeface="Arial Unicode MS"/>
                <a:cs typeface="Arial Unicode MS"/>
              </a:rPr>
              <a:t> </a:t>
            </a:r>
            <a:br>
              <a:rPr kumimoji="1" lang="en-CA" sz="2400" b="1" i="0" u="none" strike="noStrike" kern="0" cap="none" spc="0" normalizeH="0" baseline="0" noProof="0" dirty="0" smtClean="0">
                <a:ln>
                  <a:noFill/>
                </a:ln>
                <a:solidFill>
                  <a:schemeClr val="accent1">
                    <a:lumMod val="75000"/>
                  </a:schemeClr>
                </a:solidFill>
                <a:effectLst/>
                <a:uLnTx/>
                <a:uFillTx/>
                <a:latin typeface="+mj-lt"/>
                <a:ea typeface="Arial Unicode MS"/>
                <a:cs typeface="Arial Unicode MS"/>
              </a:rPr>
            </a:br>
            <a:r>
              <a:rPr kumimoji="1" lang="en-CA" sz="3600" b="1" i="0" u="none" strike="noStrike" kern="0" cap="none" spc="0" normalizeH="0" baseline="0" noProof="0" dirty="0" smtClean="0">
                <a:ln>
                  <a:noFill/>
                </a:ln>
                <a:solidFill>
                  <a:schemeClr val="accent1">
                    <a:lumMod val="75000"/>
                  </a:schemeClr>
                </a:solidFill>
                <a:effectLst/>
                <a:uLnTx/>
                <a:uFillTx/>
                <a:latin typeface="+mj-lt"/>
                <a:ea typeface="Arial Unicode MS"/>
                <a:cs typeface="Arial Unicode MS"/>
              </a:rPr>
              <a:t>Habitat</a:t>
            </a:r>
            <a:endParaRPr kumimoji="0" lang="en-CA" sz="1800" b="0" i="0" u="none" strike="noStrike" kern="0" cap="none" spc="0" normalizeH="0" baseline="0" noProof="0" dirty="0" smtClean="0">
              <a:ln>
                <a:noFill/>
              </a:ln>
              <a:solidFill>
                <a:schemeClr val="accent1">
                  <a:lumMod val="75000"/>
                </a:schemeClr>
              </a:solidFill>
              <a:effectLst/>
              <a:uLnTx/>
              <a:uFillTx/>
              <a:latin typeface="+mj-lt"/>
            </a:endParaRPr>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388" y="2852936"/>
            <a:ext cx="6435725" cy="38560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5" descr="C:\Documents and Settings\bertramd\Desktop\sandlance\photos\Sand lance emerging from sand in intertidal Mandy Lenlebreg 11_adult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32588" y="4524573"/>
            <a:ext cx="2160587" cy="218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681300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a:xfrm>
            <a:off x="457200" y="1863749"/>
            <a:ext cx="8229600" cy="4373563"/>
          </a:xfrm>
        </p:spPr>
        <p:txBody>
          <a:bodyPr/>
          <a:lstStyle/>
          <a:p>
            <a:r>
              <a:rPr lang="en-CA" dirty="0" smtClean="0"/>
              <a:t>History of Project</a:t>
            </a:r>
          </a:p>
          <a:p>
            <a:endParaRPr lang="en-CA" dirty="0" smtClean="0"/>
          </a:p>
          <a:p>
            <a:r>
              <a:rPr lang="en-CA" dirty="0" smtClean="0"/>
              <a:t>Procedure</a:t>
            </a:r>
          </a:p>
          <a:p>
            <a:endParaRPr lang="en-CA" dirty="0" smtClean="0"/>
          </a:p>
          <a:p>
            <a:r>
              <a:rPr lang="en-CA" dirty="0" smtClean="0"/>
              <a:t>Applications &amp; </a:t>
            </a:r>
            <a:r>
              <a:rPr lang="en-CA" dirty="0"/>
              <a:t>Results</a:t>
            </a:r>
          </a:p>
          <a:p>
            <a:pPr marL="114300" indent="0">
              <a:buNone/>
            </a:pPr>
            <a:endParaRPr lang="en-CA" dirty="0" smtClean="0"/>
          </a:p>
          <a:p>
            <a:r>
              <a:rPr lang="en-CA" dirty="0" smtClean="0"/>
              <a:t>Conclusion</a:t>
            </a:r>
          </a:p>
          <a:p>
            <a:endParaRPr lang="en-CA" dirty="0" smtClean="0"/>
          </a:p>
          <a:p>
            <a:r>
              <a:rPr lang="en-CA" dirty="0" smtClean="0"/>
              <a:t>Future Plans </a:t>
            </a:r>
          </a:p>
          <a:p>
            <a:endParaRPr lang="en-CA" dirty="0"/>
          </a:p>
        </p:txBody>
      </p:sp>
    </p:spTree>
    <p:extLst>
      <p:ext uri="{BB962C8B-B14F-4D97-AF65-F5344CB8AC3E}">
        <p14:creationId xmlns:p14="http://schemas.microsoft.com/office/powerpoint/2010/main" xmlns="" val="18892022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results</a:t>
            </a:r>
            <a:endParaRPr lang="en-CA" dirty="0"/>
          </a:p>
        </p:txBody>
      </p:sp>
      <p:sp>
        <p:nvSpPr>
          <p:cNvPr id="3" name="Text Placeholder 2"/>
          <p:cNvSpPr>
            <a:spLocks noGrp="1"/>
          </p:cNvSpPr>
          <p:nvPr>
            <p:ph type="body" idx="1"/>
          </p:nvPr>
        </p:nvSpPr>
        <p:spPr/>
        <p:txBody>
          <a:bodyPr/>
          <a:lstStyle/>
          <a:p>
            <a:r>
              <a:rPr lang="en-CA" dirty="0" smtClean="0"/>
              <a:t>Preliminary Verifications</a:t>
            </a:r>
            <a:endParaRPr lang="en-CA" dirty="0"/>
          </a:p>
        </p:txBody>
      </p:sp>
    </p:spTree>
    <p:extLst>
      <p:ext uri="{BB962C8B-B14F-4D97-AF65-F5344CB8AC3E}">
        <p14:creationId xmlns:p14="http://schemas.microsoft.com/office/powerpoint/2010/main" xmlns="" val="9119458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Preliminary verifications</a:t>
            </a:r>
            <a:endParaRPr lang="en-CA" dirty="0"/>
          </a:p>
        </p:txBody>
      </p:sp>
      <p:sp>
        <p:nvSpPr>
          <p:cNvPr id="3" name="Content Placeholder 2"/>
          <p:cNvSpPr>
            <a:spLocks noGrp="1"/>
          </p:cNvSpPr>
          <p:nvPr>
            <p:ph sz="half" idx="1"/>
          </p:nvPr>
        </p:nvSpPr>
        <p:spPr>
          <a:xfrm>
            <a:off x="15244" y="3645024"/>
            <a:ext cx="2880320" cy="1833383"/>
          </a:xfrm>
        </p:spPr>
        <p:txBody>
          <a:bodyPr>
            <a:normAutofit fontScale="92500" lnSpcReduction="20000"/>
          </a:bodyPr>
          <a:lstStyle/>
          <a:p>
            <a:r>
              <a:rPr lang="en-CA" sz="2000" dirty="0" smtClean="0">
                <a:solidFill>
                  <a:schemeClr val="tx1"/>
                </a:solidFill>
              </a:rPr>
              <a:t>65% correlation with grab sample</a:t>
            </a:r>
          </a:p>
          <a:p>
            <a:r>
              <a:rPr lang="en-CA" sz="2000" dirty="0" smtClean="0">
                <a:solidFill>
                  <a:schemeClr val="tx1"/>
                </a:solidFill>
              </a:rPr>
              <a:t>75% correlation with sediment core</a:t>
            </a:r>
          </a:p>
          <a:p>
            <a:pPr marL="114300" indent="0">
              <a:buNone/>
            </a:pPr>
            <a:endParaRPr lang="en-CA" sz="2000" dirty="0" smtClean="0">
              <a:solidFill>
                <a:schemeClr val="tx1"/>
              </a:solidFill>
            </a:endParaRPr>
          </a:p>
          <a:p>
            <a:pPr marL="114300" indent="0">
              <a:buNone/>
            </a:pPr>
            <a:r>
              <a:rPr lang="en-CA" sz="1700" dirty="0" smtClean="0">
                <a:solidFill>
                  <a:schemeClr val="tx1"/>
                </a:solidFill>
              </a:rPr>
              <a:t>(Unpublished report – Finn, 2007)</a:t>
            </a:r>
            <a:endParaRPr lang="en-CA" sz="1700" dirty="0">
              <a:solidFill>
                <a:schemeClr val="tx1"/>
              </a:solidFill>
            </a:endParaRPr>
          </a:p>
        </p:txBody>
      </p:sp>
      <p:pic>
        <p:nvPicPr>
          <p:cNvPr id="5"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55336" y="2996952"/>
            <a:ext cx="6013360" cy="34848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a:off x="179512" y="1844824"/>
            <a:ext cx="8352928" cy="984885"/>
          </a:xfrm>
          <a:prstGeom prst="rect">
            <a:avLst/>
          </a:prstGeom>
          <a:noFill/>
        </p:spPr>
        <p:txBody>
          <a:bodyPr wrap="square" rtlCol="0">
            <a:spAutoFit/>
          </a:bodyPr>
          <a:lstStyle/>
          <a:p>
            <a:pPr marL="285750" indent="-285750">
              <a:buFont typeface="Arial" panose="020B0604020202020204" pitchFamily="34" charset="0"/>
              <a:buChar char="•"/>
            </a:pPr>
            <a:r>
              <a:rPr lang="en-CA" sz="2000" dirty="0" smtClean="0"/>
              <a:t>NRCan 2007 - completed bottom sampling and correlation in the northeast corner of the surveyed region </a:t>
            </a:r>
          </a:p>
          <a:p>
            <a:pPr marL="285750" indent="-285750">
              <a:buFont typeface="Arial" panose="020B0604020202020204" pitchFamily="34" charset="0"/>
              <a:buChar char="•"/>
            </a:pPr>
            <a:endParaRPr lang="en-CA" dirty="0"/>
          </a:p>
        </p:txBody>
      </p:sp>
      <p:sp>
        <p:nvSpPr>
          <p:cNvPr id="8" name="Left Brace 7"/>
          <p:cNvSpPr/>
          <p:nvPr/>
        </p:nvSpPr>
        <p:spPr>
          <a:xfrm>
            <a:off x="6228184" y="2829709"/>
            <a:ext cx="360040" cy="2399491"/>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 name="Right Brace 8"/>
          <p:cNvSpPr/>
          <p:nvPr/>
        </p:nvSpPr>
        <p:spPr>
          <a:xfrm>
            <a:off x="7812360" y="2829709"/>
            <a:ext cx="432048" cy="2399491"/>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xmlns="" val="18951805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Edge matching</a:t>
            </a:r>
            <a:endParaRPr lang="en-CA" dirty="0"/>
          </a:p>
        </p:txBody>
      </p:sp>
      <p:sp>
        <p:nvSpPr>
          <p:cNvPr id="3" name="Content Placeholder 2"/>
          <p:cNvSpPr>
            <a:spLocks noGrp="1"/>
          </p:cNvSpPr>
          <p:nvPr>
            <p:ph sz="half" idx="1"/>
          </p:nvPr>
        </p:nvSpPr>
        <p:spPr>
          <a:xfrm>
            <a:off x="426128" y="1719071"/>
            <a:ext cx="8466352" cy="2934065"/>
          </a:xfrm>
        </p:spPr>
        <p:txBody>
          <a:bodyPr>
            <a:normAutofit/>
          </a:bodyPr>
          <a:lstStyle/>
          <a:p>
            <a:r>
              <a:rPr lang="en-CA" sz="2400" dirty="0"/>
              <a:t>Surveys completed over several years with different equipment</a:t>
            </a:r>
          </a:p>
          <a:p>
            <a:r>
              <a:rPr lang="en-CA" sz="2400" dirty="0"/>
              <a:t>Classification done by different people using similar but slightly different parameters </a:t>
            </a:r>
          </a:p>
          <a:p>
            <a:r>
              <a:rPr lang="en-CA" sz="2400" dirty="0" smtClean="0"/>
              <a:t>Edges naturally aligned with matching classification between the surveys</a:t>
            </a:r>
            <a:endParaRPr lang="en-CA" sz="2400" dirty="0"/>
          </a:p>
        </p:txBody>
      </p:sp>
      <p:pic>
        <p:nvPicPr>
          <p:cNvPr id="5"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584" y="4725144"/>
            <a:ext cx="7639000" cy="18345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7" name="Straight Connector 6"/>
          <p:cNvCxnSpPr/>
          <p:nvPr/>
        </p:nvCxnSpPr>
        <p:spPr>
          <a:xfrm flipH="1">
            <a:off x="251520" y="5265204"/>
            <a:ext cx="8640960" cy="36004"/>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11560" y="4437112"/>
            <a:ext cx="2664296" cy="2232248"/>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327526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Preliminary underwater ROV Comparison </a:t>
            </a:r>
            <a:endParaRPr lang="en-CA" dirty="0"/>
          </a:p>
        </p:txBody>
      </p:sp>
      <p:pic>
        <p:nvPicPr>
          <p:cNvPr id="5" name="Picture 3"/>
          <p:cNvPicPr>
            <a:picLocks noGrp="1" noChangeAspect="1" noChangeArrowheads="1"/>
          </p:cNvPicPr>
          <p:nvPr>
            <p:ph sz="half"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5450" y="2888230"/>
            <a:ext cx="4038600" cy="33490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2"/>
          <p:cNvPicPr>
            <a:picLocks noGrp="1" noChangeAspect="1" noChangeArrowheads="1"/>
          </p:cNvPicPr>
          <p:nvPr>
            <p:ph sz="half" idx="2"/>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99992" y="2910400"/>
            <a:ext cx="4279432" cy="33269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7" name="Straight Arrow Connector 4"/>
          <p:cNvCxnSpPr>
            <a:cxnSpLocks noChangeShapeType="1"/>
          </p:cNvCxnSpPr>
          <p:nvPr/>
        </p:nvCxnSpPr>
        <p:spPr bwMode="auto">
          <a:xfrm>
            <a:off x="2051720" y="3860031"/>
            <a:ext cx="3456384" cy="73025"/>
          </a:xfrm>
          <a:prstGeom prst="straightConnector1">
            <a:avLst/>
          </a:prstGeom>
          <a:noFill/>
          <a:ln w="19050" algn="ctr">
            <a:solidFill>
              <a:srgbClr val="00B0F0"/>
            </a:solidFill>
            <a:round/>
            <a:headEnd/>
            <a:tailEnd type="arrow" w="med" len="med"/>
          </a:ln>
        </p:spPr>
      </p:cxnSp>
      <p:cxnSp>
        <p:nvCxnSpPr>
          <p:cNvPr id="10" name="Straight Arrow Connector 4"/>
          <p:cNvCxnSpPr>
            <a:cxnSpLocks noChangeShapeType="1"/>
          </p:cNvCxnSpPr>
          <p:nvPr/>
        </p:nvCxnSpPr>
        <p:spPr bwMode="auto">
          <a:xfrm>
            <a:off x="4211960" y="4292079"/>
            <a:ext cx="3312368" cy="73025"/>
          </a:xfrm>
          <a:prstGeom prst="straightConnector1">
            <a:avLst/>
          </a:prstGeom>
          <a:noFill/>
          <a:ln w="19050" algn="ctr">
            <a:solidFill>
              <a:srgbClr val="00B0F0"/>
            </a:solidFill>
            <a:round/>
            <a:headEnd/>
            <a:tailEnd type="arrow" w="med" len="med"/>
          </a:ln>
        </p:spPr>
      </p:cxnSp>
      <p:sp>
        <p:nvSpPr>
          <p:cNvPr id="12" name="TextBox 11"/>
          <p:cNvSpPr txBox="1"/>
          <p:nvPr/>
        </p:nvSpPr>
        <p:spPr>
          <a:xfrm>
            <a:off x="359532" y="1628800"/>
            <a:ext cx="8460940" cy="1477328"/>
          </a:xfrm>
          <a:prstGeom prst="rect">
            <a:avLst/>
          </a:prstGeom>
          <a:noFill/>
        </p:spPr>
        <p:txBody>
          <a:bodyPr wrap="square" rtlCol="0">
            <a:spAutoFit/>
          </a:bodyPr>
          <a:lstStyle/>
          <a:p>
            <a:pPr marL="285750" indent="-285750">
              <a:buFont typeface="Arial" panose="020B0604020202020204" pitchFamily="34" charset="0"/>
              <a:buChar char="•"/>
            </a:pPr>
            <a:r>
              <a:rPr lang="en-CA" dirty="0" smtClean="0"/>
              <a:t>ROV transects in the Scott Islands are overlaid onto substrate layer</a:t>
            </a:r>
          </a:p>
          <a:p>
            <a:pPr marL="285750" indent="-285750">
              <a:buFont typeface="Arial" panose="020B0604020202020204" pitchFamily="34" charset="0"/>
              <a:buChar char="•"/>
            </a:pPr>
            <a:endParaRPr lang="en-CA" dirty="0" smtClean="0"/>
          </a:p>
          <a:p>
            <a:pPr marL="285750" indent="-285750">
              <a:buFont typeface="Arial" panose="020B0604020202020204" pitchFamily="34" charset="0"/>
              <a:buChar char="•"/>
            </a:pPr>
            <a:r>
              <a:rPr lang="en-CA" dirty="0" smtClean="0"/>
              <a:t>An analysis of correlation is ongoing and preliminary visual comparisons are promising </a:t>
            </a:r>
          </a:p>
          <a:p>
            <a:endParaRPr lang="en-CA" dirty="0"/>
          </a:p>
        </p:txBody>
      </p:sp>
      <p:sp>
        <p:nvSpPr>
          <p:cNvPr id="13" name="Rectangle 12"/>
          <p:cNvSpPr/>
          <p:nvPr/>
        </p:nvSpPr>
        <p:spPr>
          <a:xfrm>
            <a:off x="359532" y="6237312"/>
            <a:ext cx="8640960" cy="553998"/>
          </a:xfrm>
          <a:prstGeom prst="rect">
            <a:avLst/>
          </a:prstGeom>
        </p:spPr>
        <p:txBody>
          <a:bodyPr wrap="square">
            <a:spAutoFit/>
          </a:bodyPr>
          <a:lstStyle/>
          <a:p>
            <a:r>
              <a:rPr lang="en-US" sz="1500" dirty="0"/>
              <a:t>ROV Credit:  Lynne Yamanaka; Pacific Biological Station; Nanaimo; Department of Fisheries and Oceans</a:t>
            </a:r>
            <a:endParaRPr lang="en-CA" sz="1500" dirty="0"/>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411042" y="4509120"/>
            <a:ext cx="1158847" cy="16491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288134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Conclusions</a:t>
            </a:r>
            <a:endParaRPr lang="en-CA" dirty="0"/>
          </a:p>
        </p:txBody>
      </p:sp>
      <p:sp>
        <p:nvSpPr>
          <p:cNvPr id="3" name="Text Placeholder 2"/>
          <p:cNvSpPr>
            <a:spLocks noGrp="1"/>
          </p:cNvSpPr>
          <p:nvPr>
            <p:ph type="body" idx="1"/>
          </p:nvPr>
        </p:nvSpPr>
        <p:spPr>
          <a:xfrm>
            <a:off x="736456" y="4705417"/>
            <a:ext cx="7696200" cy="523783"/>
          </a:xfrm>
        </p:spPr>
        <p:txBody>
          <a:bodyPr/>
          <a:lstStyle/>
          <a:p>
            <a:r>
              <a:rPr lang="en-CA" dirty="0" smtClean="0"/>
              <a:t>&amp; Future plans</a:t>
            </a:r>
            <a:endParaRPr lang="en-CA" dirty="0"/>
          </a:p>
          <a:p>
            <a:endParaRPr lang="en-CA" dirty="0"/>
          </a:p>
        </p:txBody>
      </p:sp>
    </p:spTree>
    <p:extLst>
      <p:ext uri="{BB962C8B-B14F-4D97-AF65-F5344CB8AC3E}">
        <p14:creationId xmlns:p14="http://schemas.microsoft.com/office/powerpoint/2010/main" xmlns="" val="35062123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Conclusions </a:t>
            </a:r>
            <a:endParaRPr lang="en-CA" dirty="0"/>
          </a:p>
        </p:txBody>
      </p:sp>
      <p:sp>
        <p:nvSpPr>
          <p:cNvPr id="3" name="Content Placeholder 2"/>
          <p:cNvSpPr>
            <a:spLocks noGrp="1"/>
          </p:cNvSpPr>
          <p:nvPr>
            <p:ph sz="half" idx="1"/>
          </p:nvPr>
        </p:nvSpPr>
        <p:spPr>
          <a:xfrm>
            <a:off x="251520" y="1719070"/>
            <a:ext cx="8712968" cy="4878281"/>
          </a:xfrm>
        </p:spPr>
        <p:txBody>
          <a:bodyPr>
            <a:normAutofit fontScale="55000" lnSpcReduction="20000"/>
          </a:bodyPr>
          <a:lstStyle/>
          <a:p>
            <a:r>
              <a:rPr lang="en-CA" sz="4400" dirty="0" smtClean="0"/>
              <a:t>Shows potential for habitat mapping and as a management decision making tool</a:t>
            </a:r>
          </a:p>
          <a:p>
            <a:endParaRPr lang="en-CA" sz="5100" dirty="0" smtClean="0"/>
          </a:p>
          <a:p>
            <a:r>
              <a:rPr lang="en-CA" sz="4400" dirty="0"/>
              <a:t>Can differentiate minor changes not discernable to the human eye as with manual backscatter </a:t>
            </a:r>
            <a:r>
              <a:rPr lang="en-CA" sz="4400" dirty="0" smtClean="0"/>
              <a:t>classification</a:t>
            </a:r>
          </a:p>
          <a:p>
            <a:pPr marL="114300" indent="0">
              <a:buNone/>
            </a:pPr>
            <a:endParaRPr lang="en-CA" sz="5100" dirty="0" smtClean="0"/>
          </a:p>
          <a:p>
            <a:r>
              <a:rPr lang="en-CA" sz="4400" dirty="0" smtClean="0"/>
              <a:t>Adequate method for complete coverage classifying large data sets</a:t>
            </a:r>
          </a:p>
          <a:p>
            <a:endParaRPr lang="en-CA" sz="5100" dirty="0" smtClean="0"/>
          </a:p>
          <a:p>
            <a:r>
              <a:rPr lang="en-CA" sz="4400" dirty="0" smtClean="0"/>
              <a:t>Repeatable and with reasonably rapid results</a:t>
            </a:r>
          </a:p>
          <a:p>
            <a:endParaRPr lang="en-CA" sz="5100" dirty="0"/>
          </a:p>
          <a:p>
            <a:r>
              <a:rPr lang="en-CA" sz="4400" dirty="0" smtClean="0"/>
              <a:t>Needs </a:t>
            </a:r>
            <a:r>
              <a:rPr lang="en-CA" sz="4400" dirty="0"/>
              <a:t>verification</a:t>
            </a:r>
          </a:p>
          <a:p>
            <a:endParaRPr lang="en-CA" dirty="0"/>
          </a:p>
        </p:txBody>
      </p:sp>
    </p:spTree>
    <p:extLst>
      <p:ext uri="{BB962C8B-B14F-4D97-AF65-F5344CB8AC3E}">
        <p14:creationId xmlns:p14="http://schemas.microsoft.com/office/powerpoint/2010/main" xmlns="" val="42304988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Recommendations</a:t>
            </a:r>
            <a:endParaRPr lang="en-CA" dirty="0"/>
          </a:p>
        </p:txBody>
      </p:sp>
      <p:sp>
        <p:nvSpPr>
          <p:cNvPr id="3" name="Content Placeholder 2"/>
          <p:cNvSpPr>
            <a:spLocks noGrp="1"/>
          </p:cNvSpPr>
          <p:nvPr>
            <p:ph idx="1"/>
          </p:nvPr>
        </p:nvSpPr>
        <p:spPr>
          <a:xfrm>
            <a:off x="251520" y="1752600"/>
            <a:ext cx="8640960" cy="4844752"/>
          </a:xfrm>
        </p:spPr>
        <p:txBody>
          <a:bodyPr>
            <a:normAutofit fontScale="85000" lnSpcReduction="20000"/>
          </a:bodyPr>
          <a:lstStyle/>
          <a:p>
            <a:pPr marL="571500" indent="-457200">
              <a:buFont typeface="+mj-lt"/>
              <a:buAutoNum type="arabicPeriod"/>
            </a:pPr>
            <a:r>
              <a:rPr lang="en-CA" dirty="0" smtClean="0"/>
              <a:t>Ground-truth with adequate sample sizes to obtain coverage of all potential substrate types</a:t>
            </a:r>
          </a:p>
          <a:p>
            <a:pPr marL="571500" indent="-457200">
              <a:buFont typeface="+mj-lt"/>
              <a:buAutoNum type="arabicPeriod"/>
            </a:pPr>
            <a:endParaRPr lang="en-CA" dirty="0" smtClean="0"/>
          </a:p>
          <a:p>
            <a:pPr marL="571500" indent="-457200">
              <a:buFont typeface="+mj-lt"/>
              <a:buAutoNum type="arabicPeriod"/>
            </a:pPr>
            <a:r>
              <a:rPr lang="en-CA" dirty="0"/>
              <a:t>Coordinate with </a:t>
            </a:r>
            <a:r>
              <a:rPr lang="en-CA" dirty="0" smtClean="0"/>
              <a:t>national &amp; international </a:t>
            </a:r>
            <a:r>
              <a:rPr lang="en-CA" dirty="0"/>
              <a:t>partners for standardization </a:t>
            </a:r>
            <a:r>
              <a:rPr lang="en-CA" dirty="0" smtClean="0"/>
              <a:t>(</a:t>
            </a:r>
            <a:r>
              <a:rPr lang="en-CA" dirty="0" err="1" smtClean="0"/>
              <a:t>GeoHab</a:t>
            </a:r>
            <a:r>
              <a:rPr lang="en-CA" dirty="0" smtClean="0"/>
              <a:t> working group)</a:t>
            </a:r>
          </a:p>
          <a:p>
            <a:pPr marL="571500" indent="-457200">
              <a:buFont typeface="+mj-lt"/>
              <a:buAutoNum type="arabicPeriod"/>
            </a:pPr>
            <a:endParaRPr lang="en-CA" dirty="0"/>
          </a:p>
          <a:p>
            <a:pPr marL="571500" indent="-457200">
              <a:buFont typeface="+mj-lt"/>
              <a:buAutoNum type="arabicPeriod"/>
            </a:pPr>
            <a:r>
              <a:rPr lang="en-CA" dirty="0" smtClean="0"/>
              <a:t>Collect more data in shallow and near-shore waters (</a:t>
            </a:r>
            <a:r>
              <a:rPr lang="en-CA" dirty="0" err="1" smtClean="0"/>
              <a:t>GeoSwath</a:t>
            </a:r>
            <a:r>
              <a:rPr lang="en-CA" dirty="0" smtClean="0"/>
              <a:t> in </a:t>
            </a:r>
            <a:r>
              <a:rPr lang="en-CA" dirty="0" err="1" smtClean="0"/>
              <a:t>Gwaii</a:t>
            </a:r>
            <a:r>
              <a:rPr lang="en-CA" dirty="0" smtClean="0"/>
              <a:t> </a:t>
            </a:r>
            <a:r>
              <a:rPr lang="en-CA" dirty="0" err="1" smtClean="0"/>
              <a:t>Haanas</a:t>
            </a:r>
            <a:r>
              <a:rPr lang="en-CA" dirty="0" smtClean="0"/>
              <a:t>)</a:t>
            </a:r>
          </a:p>
          <a:p>
            <a:pPr marL="571500" indent="-457200">
              <a:buFont typeface="+mj-lt"/>
              <a:buAutoNum type="arabicPeriod"/>
            </a:pPr>
            <a:endParaRPr lang="en-CA" dirty="0" smtClean="0"/>
          </a:p>
          <a:p>
            <a:pPr marL="571500" indent="-457200">
              <a:buFont typeface="+mj-lt"/>
              <a:buAutoNum type="arabicPeriod"/>
            </a:pPr>
            <a:r>
              <a:rPr lang="en-CA" dirty="0" smtClean="0"/>
              <a:t>Support GIS - build and manage a database for characterized layers</a:t>
            </a:r>
          </a:p>
          <a:p>
            <a:pPr marL="571500" indent="-457200">
              <a:buFont typeface="+mj-lt"/>
              <a:buAutoNum type="arabicPeriod"/>
            </a:pPr>
            <a:endParaRPr lang="en-CA" dirty="0" smtClean="0"/>
          </a:p>
          <a:p>
            <a:pPr marL="571500" indent="-457200">
              <a:buFont typeface="+mj-lt"/>
              <a:buAutoNum type="arabicPeriod"/>
            </a:pPr>
            <a:r>
              <a:rPr lang="en-CA" dirty="0" smtClean="0"/>
              <a:t>Expand coverage of classification</a:t>
            </a:r>
          </a:p>
          <a:p>
            <a:pPr marL="571500" indent="-457200">
              <a:buFont typeface="+mj-lt"/>
              <a:buAutoNum type="arabicPeriod"/>
            </a:pPr>
            <a:endParaRPr lang="en-CA" dirty="0" smtClean="0"/>
          </a:p>
          <a:p>
            <a:pPr marL="571500" indent="-457200">
              <a:buFont typeface="+mj-lt"/>
              <a:buAutoNum type="arabicPeriod"/>
            </a:pPr>
            <a:r>
              <a:rPr lang="en-CA" dirty="0" smtClean="0"/>
              <a:t>Compare with LIDAR and create similar process with LIDAR data (Collaboration with Trent University)</a:t>
            </a:r>
            <a:endParaRPr lang="en-CA" dirty="0"/>
          </a:p>
        </p:txBody>
      </p:sp>
    </p:spTree>
    <p:extLst>
      <p:ext uri="{BB962C8B-B14F-4D97-AF65-F5344CB8AC3E}">
        <p14:creationId xmlns:p14="http://schemas.microsoft.com/office/powerpoint/2010/main" xmlns="" val="5351377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Future Plans</a:t>
            </a:r>
            <a:endParaRPr lang="en-CA" dirty="0"/>
          </a:p>
        </p:txBody>
      </p:sp>
      <p:sp>
        <p:nvSpPr>
          <p:cNvPr id="3" name="Content Placeholder 2"/>
          <p:cNvSpPr>
            <a:spLocks noGrp="1"/>
          </p:cNvSpPr>
          <p:nvPr>
            <p:ph idx="1"/>
          </p:nvPr>
        </p:nvSpPr>
        <p:spPr>
          <a:xfrm>
            <a:off x="251520" y="1752600"/>
            <a:ext cx="8640960" cy="4772744"/>
          </a:xfrm>
        </p:spPr>
        <p:txBody>
          <a:bodyPr>
            <a:normAutofit/>
          </a:bodyPr>
          <a:lstStyle/>
          <a:p>
            <a:r>
              <a:rPr lang="en-CA" sz="2200" dirty="0" smtClean="0"/>
              <a:t>Ground-truth (2014)</a:t>
            </a:r>
            <a:br>
              <a:rPr lang="en-CA" sz="2200" dirty="0" smtClean="0"/>
            </a:br>
            <a:r>
              <a:rPr lang="en-CA" sz="2200" dirty="0" smtClean="0"/>
              <a:t>- Sediment grabs, cores and video transects (planned &amp; opportunistic) </a:t>
            </a:r>
          </a:p>
          <a:p>
            <a:pPr marL="114300" indent="0">
              <a:buNone/>
            </a:pPr>
            <a:endParaRPr lang="en-CA" dirty="0"/>
          </a:p>
          <a:p>
            <a:r>
              <a:rPr lang="en-CA" sz="2200" dirty="0" smtClean="0"/>
              <a:t>Identify possible Pacific Sand Lance (</a:t>
            </a:r>
            <a:r>
              <a:rPr lang="en-US" sz="2200" i="1" dirty="0">
                <a:solidFill>
                  <a:schemeClr val="tx1"/>
                </a:solidFill>
                <a:latin typeface="Calibri" pitchFamily="34" charset="0"/>
                <a:ea typeface="Calibri" pitchFamily="34" charset="0"/>
                <a:cs typeface="Calibri" pitchFamily="34" charset="0"/>
              </a:rPr>
              <a:t>Ammodytes hexapterus</a:t>
            </a:r>
            <a:r>
              <a:rPr lang="en-CA" sz="2200" dirty="0" smtClean="0"/>
              <a:t>) habitat signature in backscatter and extrapolate to find habitat throughout Pacific coast in support of seabird research (Cliff </a:t>
            </a:r>
            <a:r>
              <a:rPr lang="en-CA" sz="2200" dirty="0"/>
              <a:t>Robinson, Stephane Gauthier, Doug </a:t>
            </a:r>
            <a:r>
              <a:rPr lang="en-CA" sz="2200" dirty="0" smtClean="0"/>
              <a:t>Bertram)</a:t>
            </a:r>
          </a:p>
          <a:p>
            <a:endParaRPr lang="en-CA" sz="2200" dirty="0" smtClean="0"/>
          </a:p>
          <a:p>
            <a:r>
              <a:rPr lang="en-CA" sz="2200" dirty="0" smtClean="0"/>
              <a:t>Ongoing classification of existing MBES data and collection of more during future surveys</a:t>
            </a:r>
            <a:endParaRPr lang="en-CA" sz="2200" dirty="0"/>
          </a:p>
          <a:p>
            <a:endParaRPr lang="en-CA" dirty="0" smtClean="0"/>
          </a:p>
        </p:txBody>
      </p:sp>
    </p:spTree>
    <p:extLst>
      <p:ext uri="{BB962C8B-B14F-4D97-AF65-F5344CB8AC3E}">
        <p14:creationId xmlns:p14="http://schemas.microsoft.com/office/powerpoint/2010/main" xmlns="" val="21195068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Data Sources, Technical support &amp; Software</a:t>
            </a:r>
            <a:endParaRPr lang="en-CA" dirty="0"/>
          </a:p>
        </p:txBody>
      </p:sp>
      <p:sp>
        <p:nvSpPr>
          <p:cNvPr id="3" name="Content Placeholder 2"/>
          <p:cNvSpPr>
            <a:spLocks noGrp="1"/>
          </p:cNvSpPr>
          <p:nvPr>
            <p:ph idx="1"/>
          </p:nvPr>
        </p:nvSpPr>
        <p:spPr/>
        <p:txBody>
          <a:bodyPr/>
          <a:lstStyle/>
          <a:p>
            <a:r>
              <a:rPr lang="en-CA" dirty="0" smtClean="0"/>
              <a:t>Data Sources &amp; Technical Support</a:t>
            </a:r>
          </a:p>
          <a:p>
            <a:pPr marL="114300" indent="0">
              <a:buNone/>
            </a:pPr>
            <a:r>
              <a:rPr lang="en-CA" dirty="0" smtClean="0"/>
              <a:t>- CHS</a:t>
            </a:r>
            <a:br>
              <a:rPr lang="en-CA" dirty="0" smtClean="0"/>
            </a:br>
            <a:r>
              <a:rPr lang="en-CA" dirty="0" smtClean="0"/>
              <a:t>- NRCan</a:t>
            </a:r>
            <a:r>
              <a:rPr lang="en-CA" dirty="0"/>
              <a:t/>
            </a:r>
            <a:br>
              <a:rPr lang="en-CA" dirty="0"/>
            </a:br>
            <a:r>
              <a:rPr lang="en-CA" dirty="0" smtClean="0"/>
              <a:t>- CWS</a:t>
            </a:r>
          </a:p>
          <a:p>
            <a:pPr marL="114300" indent="0">
              <a:buNone/>
            </a:pPr>
            <a:endParaRPr lang="en-CA" dirty="0" smtClean="0"/>
          </a:p>
          <a:p>
            <a:r>
              <a:rPr lang="en-CA" dirty="0" smtClean="0"/>
              <a:t>Software</a:t>
            </a:r>
            <a:br>
              <a:rPr lang="en-CA" dirty="0" smtClean="0"/>
            </a:br>
            <a:r>
              <a:rPr lang="en-CA" dirty="0" smtClean="0"/>
              <a:t>- Fledermaus Geocoder Toolbox V 7.3</a:t>
            </a:r>
            <a:r>
              <a:rPr lang="en-CA" dirty="0"/>
              <a:t/>
            </a:r>
            <a:br>
              <a:rPr lang="en-CA" dirty="0"/>
            </a:br>
            <a:r>
              <a:rPr lang="en-CA" dirty="0" smtClean="0"/>
              <a:t>- CARIS HIPS &amp; SIPS V 8.1</a:t>
            </a:r>
            <a:r>
              <a:rPr lang="en-CA" dirty="0"/>
              <a:t/>
            </a:r>
            <a:br>
              <a:rPr lang="en-CA" dirty="0"/>
            </a:br>
            <a:r>
              <a:rPr lang="en-CA" dirty="0" smtClean="0"/>
              <a:t>- ArcGIS V. 10.1with Spatial Analyst</a:t>
            </a:r>
            <a:br>
              <a:rPr lang="en-CA" dirty="0" smtClean="0"/>
            </a:br>
            <a:r>
              <a:rPr lang="en-CA" dirty="0" smtClean="0"/>
              <a:t>- Benthic Terrain Modeller (BTM) Toolbox (NOAA)</a:t>
            </a:r>
          </a:p>
          <a:p>
            <a:endParaRPr lang="en-CA" dirty="0" smtClean="0"/>
          </a:p>
        </p:txBody>
      </p:sp>
    </p:spTree>
    <p:extLst>
      <p:ext uri="{BB962C8B-B14F-4D97-AF65-F5344CB8AC3E}">
        <p14:creationId xmlns:p14="http://schemas.microsoft.com/office/powerpoint/2010/main" xmlns="" val="42855347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348880"/>
            <a:ext cx="8260672" cy="1039427"/>
          </a:xfrm>
        </p:spPr>
        <p:txBody>
          <a:bodyPr>
            <a:normAutofit/>
          </a:bodyPr>
          <a:lstStyle/>
          <a:p>
            <a:r>
              <a:rPr lang="en-CA" sz="3000" dirty="0" smtClean="0"/>
              <a:t>Acknowledgements</a:t>
            </a:r>
            <a:endParaRPr lang="en-CA" sz="3000" dirty="0"/>
          </a:p>
        </p:txBody>
      </p:sp>
      <p:sp>
        <p:nvSpPr>
          <p:cNvPr id="3" name="Content Placeholder 2"/>
          <p:cNvSpPr>
            <a:spLocks noGrp="1"/>
          </p:cNvSpPr>
          <p:nvPr>
            <p:ph idx="1"/>
          </p:nvPr>
        </p:nvSpPr>
        <p:spPr>
          <a:xfrm>
            <a:off x="457200" y="3252117"/>
            <a:ext cx="8229600" cy="2337123"/>
          </a:xfrm>
        </p:spPr>
        <p:txBody>
          <a:bodyPr>
            <a:normAutofit fontScale="92500" lnSpcReduction="10000"/>
          </a:bodyPr>
          <a:lstStyle/>
          <a:p>
            <a:pPr marL="114300" indent="0" algn="ctr">
              <a:buNone/>
            </a:pPr>
            <a:r>
              <a:rPr lang="en-CA" sz="2200" dirty="0" smtClean="0"/>
              <a:t>David Dodd, Kalman Czotter, Dave Jackson, Greg Jones, Doug Bertram, Vaughn Barrie, Robert Kung, Lynne Yamanaka, Stephen Finnis</a:t>
            </a:r>
          </a:p>
          <a:p>
            <a:pPr marL="114300" indent="0" algn="ctr">
              <a:buNone/>
            </a:pPr>
            <a:endParaRPr lang="en-CA" sz="2200" dirty="0" smtClean="0"/>
          </a:p>
          <a:p>
            <a:pPr marL="114300" indent="0" algn="ctr">
              <a:buNone/>
            </a:pPr>
            <a:r>
              <a:rPr lang="en-CA" sz="2200" dirty="0" smtClean="0"/>
              <a:t>The Canadian Wildlife Service, Environment Canada, Canadian Hydrographic Service, Fisheries and Oceans Canada, Natural Resources Canada</a:t>
            </a:r>
            <a:endParaRPr lang="en-CA" sz="2200" dirty="0"/>
          </a:p>
        </p:txBody>
      </p:sp>
      <p:sp>
        <p:nvSpPr>
          <p:cNvPr id="5" name="Title 1"/>
          <p:cNvSpPr txBox="1">
            <a:spLocks/>
          </p:cNvSpPr>
          <p:nvPr/>
        </p:nvSpPr>
        <p:spPr>
          <a:xfrm>
            <a:off x="467544" y="348313"/>
            <a:ext cx="8260672" cy="10394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n-CA" sz="4000" dirty="0" smtClean="0"/>
              <a:t>Discussion questions?</a:t>
            </a:r>
            <a:endParaRPr lang="en-CA" sz="4000" dirty="0"/>
          </a:p>
        </p:txBody>
      </p:sp>
      <p:sp>
        <p:nvSpPr>
          <p:cNvPr id="6" name="TextBox 5"/>
          <p:cNvSpPr txBox="1"/>
          <p:nvPr/>
        </p:nvSpPr>
        <p:spPr>
          <a:xfrm>
            <a:off x="899592" y="5733256"/>
            <a:ext cx="7560840" cy="369332"/>
          </a:xfrm>
          <a:prstGeom prst="rect">
            <a:avLst/>
          </a:prstGeom>
          <a:noFill/>
        </p:spPr>
        <p:txBody>
          <a:bodyPr wrap="square" rtlCol="0">
            <a:spAutoFit/>
          </a:bodyPr>
          <a:lstStyle/>
          <a:p>
            <a:pPr algn="ctr"/>
            <a:r>
              <a:rPr lang="en-CA" dirty="0" smtClean="0"/>
              <a:t>For valuable contributions and support</a:t>
            </a:r>
            <a:endParaRPr lang="en-CA" dirty="0"/>
          </a:p>
        </p:txBody>
      </p:sp>
    </p:spTree>
    <p:extLst>
      <p:ext uri="{BB962C8B-B14F-4D97-AF65-F5344CB8AC3E}">
        <p14:creationId xmlns:p14="http://schemas.microsoft.com/office/powerpoint/2010/main" xmlns="" val="66656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History of Project</a:t>
            </a:r>
            <a:endParaRPr lang="en-CA" dirty="0"/>
          </a:p>
        </p:txBody>
      </p:sp>
      <p:sp>
        <p:nvSpPr>
          <p:cNvPr id="3" name="Text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xmlns="" val="26167358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Background</a:t>
            </a:r>
            <a:endParaRPr lang="en-CA" dirty="0"/>
          </a:p>
        </p:txBody>
      </p:sp>
      <p:sp>
        <p:nvSpPr>
          <p:cNvPr id="3" name="Content Placeholder 2"/>
          <p:cNvSpPr>
            <a:spLocks noGrp="1"/>
          </p:cNvSpPr>
          <p:nvPr>
            <p:ph idx="1"/>
          </p:nvPr>
        </p:nvSpPr>
        <p:spPr>
          <a:xfrm>
            <a:off x="457200" y="1752600"/>
            <a:ext cx="8229600" cy="4700736"/>
          </a:xfrm>
        </p:spPr>
        <p:txBody>
          <a:bodyPr>
            <a:normAutofit lnSpcReduction="10000"/>
          </a:bodyPr>
          <a:lstStyle/>
          <a:p>
            <a:r>
              <a:rPr lang="en-CA" dirty="0" smtClean="0">
                <a:latin typeface="Calibri" panose="020F0502020204030204" pitchFamily="34" charset="0"/>
              </a:rPr>
              <a:t>2007 - NRCan began collecting data/samples and classifying MBES data in the Scott Islands region of BC (proposed marine National Wildlife Area, EC)</a:t>
            </a:r>
          </a:p>
          <a:p>
            <a:endParaRPr lang="en-CA" dirty="0" smtClean="0">
              <a:latin typeface="Calibri" panose="020F0502020204030204" pitchFamily="34" charset="0"/>
            </a:endParaRPr>
          </a:p>
          <a:p>
            <a:r>
              <a:rPr lang="en-CA" dirty="0" smtClean="0">
                <a:latin typeface="Calibri" panose="020F0502020204030204" pitchFamily="34" charset="0"/>
              </a:rPr>
              <a:t>2012 - CHS &amp; EC continued classifying more recently collected data in the same region (Co-op student Stephen Finnis)</a:t>
            </a:r>
          </a:p>
          <a:p>
            <a:endParaRPr lang="en-CA" dirty="0" smtClean="0">
              <a:latin typeface="Calibri" panose="020F0502020204030204" pitchFamily="34" charset="0"/>
            </a:endParaRPr>
          </a:p>
          <a:p>
            <a:r>
              <a:rPr lang="en-CA" dirty="0">
                <a:latin typeface="Calibri" panose="020F0502020204030204" pitchFamily="34" charset="0"/>
              </a:rPr>
              <a:t>2013 - C</a:t>
            </a:r>
            <a:r>
              <a:rPr lang="en-CA" dirty="0" smtClean="0">
                <a:latin typeface="Calibri" panose="020F0502020204030204" pitchFamily="34" charset="0"/>
              </a:rPr>
              <a:t>lassification of </a:t>
            </a:r>
            <a:r>
              <a:rPr lang="en-CA" dirty="0">
                <a:latin typeface="Calibri" panose="020F0502020204030204" pitchFamily="34" charset="0"/>
              </a:rPr>
              <a:t>Gil Island rectangle near Kitimat, </a:t>
            </a:r>
            <a:r>
              <a:rPr lang="en-CA" dirty="0" smtClean="0">
                <a:latin typeface="Calibri" panose="020F0502020204030204" pitchFamily="34" charset="0"/>
              </a:rPr>
              <a:t>BC </a:t>
            </a:r>
          </a:p>
          <a:p>
            <a:endParaRPr lang="en-CA" dirty="0">
              <a:latin typeface="Calibri" panose="020F0502020204030204" pitchFamily="34" charset="0"/>
            </a:endParaRPr>
          </a:p>
          <a:p>
            <a:r>
              <a:rPr lang="en-CA" dirty="0" smtClean="0">
                <a:latin typeface="Calibri" panose="020F0502020204030204" pitchFamily="34" charset="0"/>
              </a:rPr>
              <a:t>2013/2014 – CHS &amp; EC collaborated to collect more MBES data </a:t>
            </a:r>
            <a:r>
              <a:rPr lang="en-CA" dirty="0">
                <a:latin typeface="Calibri" panose="020F0502020204030204" pitchFamily="34" charset="0"/>
              </a:rPr>
              <a:t>(Rockfish Conservation </a:t>
            </a:r>
            <a:r>
              <a:rPr lang="en-CA" dirty="0" smtClean="0">
                <a:latin typeface="Calibri" panose="020F0502020204030204" pitchFamily="34" charset="0"/>
              </a:rPr>
              <a:t>Area of Scott Islands) and expand classification of the Scott Islands region</a:t>
            </a:r>
          </a:p>
          <a:p>
            <a:endParaRPr lang="en-CA" dirty="0">
              <a:latin typeface="Calibri" panose="020F0502020204030204" pitchFamily="34" charset="0"/>
            </a:endParaRPr>
          </a:p>
        </p:txBody>
      </p:sp>
    </p:spTree>
    <p:extLst>
      <p:ext uri="{BB962C8B-B14F-4D97-AF65-F5344CB8AC3E}">
        <p14:creationId xmlns:p14="http://schemas.microsoft.com/office/powerpoint/2010/main" xmlns="" val="4073464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Possible Classification schemes</a:t>
            </a:r>
            <a:endParaRPr lang="en-CA" dirty="0"/>
          </a:p>
        </p:txBody>
      </p:sp>
      <p:sp>
        <p:nvSpPr>
          <p:cNvPr id="3" name="Content Placeholder 2"/>
          <p:cNvSpPr>
            <a:spLocks noGrp="1"/>
          </p:cNvSpPr>
          <p:nvPr>
            <p:ph sz="half" idx="1"/>
          </p:nvPr>
        </p:nvSpPr>
        <p:spPr>
          <a:xfrm>
            <a:off x="35496" y="1719070"/>
            <a:ext cx="3600400" cy="4662257"/>
          </a:xfrm>
        </p:spPr>
        <p:txBody>
          <a:bodyPr>
            <a:normAutofit/>
          </a:bodyPr>
          <a:lstStyle/>
          <a:p>
            <a:r>
              <a:rPr lang="en-CA" sz="2400" dirty="0" smtClean="0"/>
              <a:t>Folk Classification Scheme</a:t>
            </a:r>
          </a:p>
          <a:p>
            <a:endParaRPr lang="en-CA" sz="2400" dirty="0" smtClean="0"/>
          </a:p>
          <a:p>
            <a:r>
              <a:rPr lang="en-CA" sz="2400" dirty="0" smtClean="0"/>
              <a:t>Greene Classification</a:t>
            </a:r>
          </a:p>
          <a:p>
            <a:endParaRPr lang="en-CA" sz="2400" dirty="0" smtClean="0"/>
          </a:p>
          <a:p>
            <a:r>
              <a:rPr lang="en-CA" sz="2400" dirty="0" smtClean="0"/>
              <a:t>Coastal &amp; Marine Ecological Classification Standard (CMECS)</a:t>
            </a:r>
            <a:endParaRPr lang="en-CA" sz="2400" dirty="0"/>
          </a:p>
        </p:txBody>
      </p:sp>
      <p:pic>
        <p:nvPicPr>
          <p:cNvPr id="5"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a:xfrm>
            <a:off x="3570360" y="1772816"/>
            <a:ext cx="5395188" cy="4608512"/>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a:off x="4777362" y="6381328"/>
            <a:ext cx="4248472" cy="338554"/>
          </a:xfrm>
          <a:prstGeom prst="rect">
            <a:avLst/>
          </a:prstGeom>
          <a:noFill/>
        </p:spPr>
        <p:txBody>
          <a:bodyPr wrap="square" rtlCol="0">
            <a:spAutoFit/>
          </a:bodyPr>
          <a:lstStyle/>
          <a:p>
            <a:r>
              <a:rPr lang="en-CA" sz="1600" dirty="0" smtClean="0"/>
              <a:t>San Juan Islands Potential Habitat Chart</a:t>
            </a:r>
            <a:endParaRPr lang="en-CA" sz="1600" dirty="0"/>
          </a:p>
        </p:txBody>
      </p:sp>
    </p:spTree>
    <p:extLst>
      <p:ext uri="{BB962C8B-B14F-4D97-AF65-F5344CB8AC3E}">
        <p14:creationId xmlns:p14="http://schemas.microsoft.com/office/powerpoint/2010/main" xmlns="" val="198270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Procedure </a:t>
            </a:r>
            <a:endParaRPr lang="en-CA" dirty="0"/>
          </a:p>
        </p:txBody>
      </p:sp>
      <p:sp>
        <p:nvSpPr>
          <p:cNvPr id="3" name="Text Placeholder 2"/>
          <p:cNvSpPr>
            <a:spLocks noGrp="1"/>
          </p:cNvSpPr>
          <p:nvPr>
            <p:ph type="body" idx="1"/>
          </p:nvPr>
        </p:nvSpPr>
        <p:spPr/>
        <p:txBody>
          <a:bodyPr>
            <a:normAutofit fontScale="85000" lnSpcReduction="10000"/>
          </a:bodyPr>
          <a:lstStyle/>
          <a:p>
            <a:r>
              <a:rPr lang="en-CA" dirty="0" smtClean="0"/>
              <a:t>Analyzing potential substrates from backscatter</a:t>
            </a:r>
            <a:endParaRPr lang="en-CA" dirty="0"/>
          </a:p>
        </p:txBody>
      </p:sp>
    </p:spTree>
    <p:extLst>
      <p:ext uri="{BB962C8B-B14F-4D97-AF65-F5344CB8AC3E}">
        <p14:creationId xmlns:p14="http://schemas.microsoft.com/office/powerpoint/2010/main" xmlns="" val="3724102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Backscatter</a:t>
            </a:r>
            <a:endParaRPr lang="en-CA" dirty="0"/>
          </a:p>
        </p:txBody>
      </p:sp>
      <p:pic>
        <p:nvPicPr>
          <p:cNvPr id="5" name="Picture 5"/>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1184" y="2469140"/>
            <a:ext cx="6017000" cy="34801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3630" y="2564904"/>
            <a:ext cx="933450" cy="714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79512" y="5877272"/>
            <a:ext cx="295232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Arial Unicode MS" pitchFamily="34" charset="-128"/>
                <a:cs typeface="Arial Unicode MS" pitchFamily="34" charset="-128"/>
              </a:defRPr>
            </a:lvl1pPr>
            <a:lvl2pPr marL="742950" indent="-285750" eaLnBrk="0" hangingPunct="0">
              <a:defRPr kumimoji="1">
                <a:solidFill>
                  <a:schemeClr val="tx1"/>
                </a:solidFill>
                <a:latin typeface="Arial" charset="0"/>
                <a:ea typeface="Arial Unicode MS" pitchFamily="34" charset="-128"/>
                <a:cs typeface="Arial Unicode MS" pitchFamily="34" charset="-128"/>
              </a:defRPr>
            </a:lvl2pPr>
            <a:lvl3pPr marL="1143000" indent="-228600" eaLnBrk="0" hangingPunct="0">
              <a:defRPr kumimoji="1">
                <a:solidFill>
                  <a:schemeClr val="tx1"/>
                </a:solidFill>
                <a:latin typeface="Arial" charset="0"/>
                <a:ea typeface="Arial Unicode MS" pitchFamily="34" charset="-128"/>
                <a:cs typeface="Arial Unicode MS" pitchFamily="34" charset="-128"/>
              </a:defRPr>
            </a:lvl3pPr>
            <a:lvl4pPr marL="1600200" indent="-228600" eaLnBrk="0" hangingPunct="0">
              <a:defRPr kumimoji="1">
                <a:solidFill>
                  <a:schemeClr val="tx1"/>
                </a:solidFill>
                <a:latin typeface="Arial" charset="0"/>
                <a:ea typeface="Arial Unicode MS" pitchFamily="34" charset="-128"/>
                <a:cs typeface="Arial Unicode MS" pitchFamily="34" charset="-128"/>
              </a:defRPr>
            </a:lvl4pPr>
            <a:lvl5pPr marL="2057400" indent="-228600" eaLnBrk="0" hangingPunct="0">
              <a:defRPr kumimoji="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9pPr>
          </a:lstStyle>
          <a:p>
            <a:pPr eaLnBrk="1" hangingPunct="1"/>
            <a:r>
              <a:rPr lang="en-CA" sz="1600" dirty="0">
                <a:latin typeface="+mn-lt"/>
              </a:rPr>
              <a:t>Scott </a:t>
            </a:r>
            <a:r>
              <a:rPr lang="en-CA" sz="1600" dirty="0" smtClean="0">
                <a:latin typeface="+mn-lt"/>
              </a:rPr>
              <a:t>Islands, BC Backscatter</a:t>
            </a:r>
            <a:endParaRPr lang="en-CA" sz="1600" dirty="0">
              <a:latin typeface="+mn-lt"/>
            </a:endParaRPr>
          </a:p>
        </p:txBody>
      </p:sp>
      <p:sp>
        <p:nvSpPr>
          <p:cNvPr id="9" name="Rectangle 3"/>
          <p:cNvSpPr txBox="1">
            <a:spLocks noChangeArrowheads="1"/>
          </p:cNvSpPr>
          <p:nvPr/>
        </p:nvSpPr>
        <p:spPr>
          <a:xfrm>
            <a:off x="313630" y="1628801"/>
            <a:ext cx="6202586" cy="792087"/>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8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4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20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8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8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800" kern="1200">
                <a:solidFill>
                  <a:schemeClr val="tx2"/>
                </a:solidFill>
                <a:latin typeface="+mn-lt"/>
                <a:ea typeface="+mn-ea"/>
                <a:cs typeface="+mn-cs"/>
              </a:defRPr>
            </a:lvl9pPr>
          </a:lstStyle>
          <a:p>
            <a:pPr>
              <a:defRPr/>
            </a:pPr>
            <a:r>
              <a:rPr lang="en-US" sz="2000" dirty="0" smtClean="0"/>
              <a:t>Returning signal intensity varies depending on the kind of material the signal hits and reflects</a:t>
            </a:r>
          </a:p>
        </p:txBody>
      </p:sp>
      <p:sp>
        <p:nvSpPr>
          <p:cNvPr id="10" name="TextBox 9"/>
          <p:cNvSpPr txBox="1"/>
          <p:nvPr/>
        </p:nvSpPr>
        <p:spPr>
          <a:xfrm>
            <a:off x="179512" y="6474822"/>
            <a:ext cx="2736304" cy="338554"/>
          </a:xfrm>
          <a:prstGeom prst="rect">
            <a:avLst/>
          </a:prstGeom>
          <a:noFill/>
        </p:spPr>
        <p:txBody>
          <a:bodyPr wrap="square" rtlCol="0">
            <a:spAutoFit/>
          </a:bodyPr>
          <a:lstStyle/>
          <a:p>
            <a:r>
              <a:rPr lang="en-CA" sz="1600" dirty="0" smtClean="0"/>
              <a:t>5m grid cell size</a:t>
            </a:r>
            <a:endParaRPr lang="en-CA" sz="1600" dirty="0"/>
          </a:p>
        </p:txBody>
      </p:sp>
      <p:sp>
        <p:nvSpPr>
          <p:cNvPr id="11" name="TextBox 10"/>
          <p:cNvSpPr txBox="1"/>
          <p:nvPr/>
        </p:nvSpPr>
        <p:spPr>
          <a:xfrm>
            <a:off x="6372200" y="2521927"/>
            <a:ext cx="2520280" cy="3139321"/>
          </a:xfrm>
          <a:prstGeom prst="rect">
            <a:avLst/>
          </a:prstGeom>
          <a:noFill/>
        </p:spPr>
        <p:txBody>
          <a:bodyPr wrap="square" rtlCol="0">
            <a:spAutoFit/>
          </a:bodyPr>
          <a:lstStyle/>
          <a:p>
            <a:pPr>
              <a:defRPr/>
            </a:pPr>
            <a:r>
              <a:rPr lang="en-US" sz="2000" dirty="0">
                <a:solidFill>
                  <a:schemeClr val="accent1">
                    <a:lumMod val="50000"/>
                  </a:schemeClr>
                </a:solidFill>
              </a:rPr>
              <a:t>High </a:t>
            </a:r>
            <a:r>
              <a:rPr lang="en-US" sz="2000" dirty="0" smtClean="0">
                <a:solidFill>
                  <a:schemeClr val="accent1">
                    <a:lumMod val="50000"/>
                  </a:schemeClr>
                </a:solidFill>
              </a:rPr>
              <a:t>intensity:</a:t>
            </a:r>
          </a:p>
          <a:p>
            <a:pPr>
              <a:defRPr/>
            </a:pPr>
            <a:r>
              <a:rPr lang="en-US" sz="2000" dirty="0" smtClean="0">
                <a:solidFill>
                  <a:schemeClr val="accent1">
                    <a:lumMod val="50000"/>
                  </a:schemeClr>
                </a:solidFill>
              </a:rPr>
              <a:t>Hard </a:t>
            </a:r>
            <a:r>
              <a:rPr lang="en-US" sz="2000" dirty="0">
                <a:solidFill>
                  <a:schemeClr val="accent1">
                    <a:lumMod val="50000"/>
                  </a:schemeClr>
                </a:solidFill>
              </a:rPr>
              <a:t>Substance - Rock or </a:t>
            </a:r>
            <a:r>
              <a:rPr lang="en-US" sz="2000" dirty="0" smtClean="0">
                <a:solidFill>
                  <a:schemeClr val="accent1">
                    <a:lumMod val="50000"/>
                  </a:schemeClr>
                </a:solidFill>
              </a:rPr>
              <a:t>gravel</a:t>
            </a:r>
          </a:p>
          <a:p>
            <a:pPr>
              <a:defRPr/>
            </a:pPr>
            <a:endParaRPr lang="en-US" sz="2000" dirty="0">
              <a:solidFill>
                <a:schemeClr val="accent1">
                  <a:lumMod val="50000"/>
                </a:schemeClr>
              </a:solidFill>
            </a:endParaRPr>
          </a:p>
          <a:p>
            <a:pPr>
              <a:defRPr/>
            </a:pPr>
            <a:endParaRPr lang="en-US" sz="2000" dirty="0">
              <a:solidFill>
                <a:schemeClr val="accent1">
                  <a:lumMod val="50000"/>
                </a:schemeClr>
              </a:solidFill>
            </a:endParaRPr>
          </a:p>
          <a:p>
            <a:pPr>
              <a:defRPr/>
            </a:pPr>
            <a:r>
              <a:rPr lang="en-US" sz="2000" dirty="0">
                <a:solidFill>
                  <a:schemeClr val="accent1">
                    <a:lumMod val="50000"/>
                  </a:schemeClr>
                </a:solidFill>
              </a:rPr>
              <a:t>Low </a:t>
            </a:r>
            <a:r>
              <a:rPr lang="en-US" sz="2000" dirty="0" smtClean="0">
                <a:solidFill>
                  <a:schemeClr val="accent1">
                    <a:lumMod val="50000"/>
                  </a:schemeClr>
                </a:solidFill>
              </a:rPr>
              <a:t>intensity: </a:t>
            </a:r>
          </a:p>
          <a:p>
            <a:pPr>
              <a:defRPr/>
            </a:pPr>
            <a:r>
              <a:rPr lang="en-US" sz="2000" dirty="0" smtClean="0">
                <a:solidFill>
                  <a:schemeClr val="accent1">
                    <a:lumMod val="50000"/>
                  </a:schemeClr>
                </a:solidFill>
              </a:rPr>
              <a:t>Soft </a:t>
            </a:r>
            <a:r>
              <a:rPr lang="en-US" sz="2000" dirty="0">
                <a:solidFill>
                  <a:schemeClr val="accent1">
                    <a:lumMod val="50000"/>
                  </a:schemeClr>
                </a:solidFill>
              </a:rPr>
              <a:t>Substance - Mud, silt, sand, etc.</a:t>
            </a:r>
          </a:p>
          <a:p>
            <a:endParaRPr lang="en-CA" dirty="0"/>
          </a:p>
        </p:txBody>
      </p:sp>
    </p:spTree>
    <p:extLst>
      <p:ext uri="{BB962C8B-B14F-4D97-AF65-F5344CB8AC3E}">
        <p14:creationId xmlns:p14="http://schemas.microsoft.com/office/powerpoint/2010/main" xmlns="" val="1409593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‘Unsupervised’ Procedure for Sediment classification</a:t>
            </a:r>
            <a:endParaRPr lang="en-CA" dirty="0"/>
          </a:p>
        </p:txBody>
      </p:sp>
      <p:sp>
        <p:nvSpPr>
          <p:cNvPr id="3" name="Content Placeholder 2"/>
          <p:cNvSpPr>
            <a:spLocks noGrp="1"/>
          </p:cNvSpPr>
          <p:nvPr>
            <p:ph idx="1"/>
          </p:nvPr>
        </p:nvSpPr>
        <p:spPr>
          <a:xfrm>
            <a:off x="-36512" y="1628800"/>
            <a:ext cx="9252520" cy="4988768"/>
          </a:xfrm>
        </p:spPr>
        <p:txBody>
          <a:bodyPr>
            <a:noAutofit/>
          </a:bodyPr>
          <a:lstStyle/>
          <a:p>
            <a:r>
              <a:rPr lang="en-CA" sz="1950" dirty="0" smtClean="0">
                <a:solidFill>
                  <a:schemeClr val="tx1"/>
                </a:solidFill>
              </a:rPr>
              <a:t>Acquire processed bathymetry and backscatter data sets</a:t>
            </a:r>
            <a:r>
              <a:rPr lang="en-CA" sz="1950" dirty="0" smtClean="0"/>
              <a:t/>
            </a:r>
            <a:br>
              <a:rPr lang="en-CA" sz="1950" dirty="0" smtClean="0"/>
            </a:br>
            <a:r>
              <a:rPr lang="en-CA" sz="1600" dirty="0" smtClean="0"/>
              <a:t>- Smooth </a:t>
            </a:r>
            <a:r>
              <a:rPr lang="en-CA" sz="1600" dirty="0"/>
              <a:t>and filter backscatter</a:t>
            </a:r>
          </a:p>
          <a:p>
            <a:r>
              <a:rPr lang="en-CA" sz="1950" dirty="0" smtClean="0">
                <a:solidFill>
                  <a:schemeClr val="tx1"/>
                </a:solidFill>
              </a:rPr>
              <a:t>Cluster backscatter based on statistical breaks in the backscatter mosaic</a:t>
            </a:r>
            <a:r>
              <a:rPr lang="en-CA" sz="1950" dirty="0" smtClean="0"/>
              <a:t/>
            </a:r>
            <a:br>
              <a:rPr lang="en-CA" sz="1950" dirty="0" smtClean="0"/>
            </a:br>
            <a:r>
              <a:rPr lang="en-CA" sz="1950" dirty="0" smtClean="0"/>
              <a:t>-</a:t>
            </a:r>
            <a:r>
              <a:rPr lang="en-CA" sz="1600" dirty="0" smtClean="0"/>
              <a:t>Number of clusters determined by preliminary studies, or trial-and-error to find meaningful groups</a:t>
            </a:r>
          </a:p>
          <a:p>
            <a:r>
              <a:rPr lang="en-CA" sz="1950" dirty="0" smtClean="0">
                <a:solidFill>
                  <a:schemeClr val="tx1"/>
                </a:solidFill>
              </a:rPr>
              <a:t>Generalize/Clean the data clusters with neighbourhood statistics</a:t>
            </a:r>
          </a:p>
          <a:p>
            <a:endParaRPr lang="en-CA" sz="1950" dirty="0" smtClean="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3933056"/>
            <a:ext cx="8322022" cy="27877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395536" y="6382276"/>
            <a:ext cx="4392488" cy="338554"/>
          </a:xfrm>
          <a:prstGeom prst="rect">
            <a:avLst/>
          </a:prstGeom>
          <a:noFill/>
        </p:spPr>
        <p:txBody>
          <a:bodyPr wrap="square" rtlCol="0">
            <a:spAutoFit/>
          </a:bodyPr>
          <a:lstStyle/>
          <a:p>
            <a:r>
              <a:rPr lang="en-CA" sz="1600" dirty="0" smtClean="0"/>
              <a:t>- Clustering without rock layer</a:t>
            </a:r>
            <a:endParaRPr lang="en-CA" sz="1600" dirty="0"/>
          </a:p>
        </p:txBody>
      </p:sp>
    </p:spTree>
    <p:extLst>
      <p:ext uri="{BB962C8B-B14F-4D97-AF65-F5344CB8AC3E}">
        <p14:creationId xmlns:p14="http://schemas.microsoft.com/office/powerpoint/2010/main" xmlns="" val="3201540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Rock layer</a:t>
            </a:r>
            <a:endParaRPr lang="en-CA" dirty="0"/>
          </a:p>
        </p:txBody>
      </p:sp>
      <p:sp>
        <p:nvSpPr>
          <p:cNvPr id="3" name="Content Placeholder 2"/>
          <p:cNvSpPr>
            <a:spLocks noGrp="1"/>
          </p:cNvSpPr>
          <p:nvPr>
            <p:ph idx="1"/>
          </p:nvPr>
        </p:nvSpPr>
        <p:spPr>
          <a:xfrm>
            <a:off x="107504" y="1575717"/>
            <a:ext cx="8856984" cy="2831773"/>
          </a:xfrm>
        </p:spPr>
        <p:txBody>
          <a:bodyPr>
            <a:normAutofit/>
          </a:bodyPr>
          <a:lstStyle/>
          <a:p>
            <a:r>
              <a:rPr lang="en-CA" sz="1950" dirty="0"/>
              <a:t>Rock is not differentiated from other ‘hard’ sediment classes using the cluster </a:t>
            </a:r>
            <a:r>
              <a:rPr lang="en-CA" sz="1950" dirty="0" smtClean="0"/>
              <a:t>method</a:t>
            </a:r>
          </a:p>
          <a:p>
            <a:endParaRPr lang="en-CA" sz="1950" dirty="0"/>
          </a:p>
          <a:p>
            <a:r>
              <a:rPr lang="en-CA" sz="1950" dirty="0" smtClean="0"/>
              <a:t>Extract rock from bathymetry </a:t>
            </a:r>
            <a:r>
              <a:rPr lang="en-CA" sz="1950" dirty="0"/>
              <a:t>using </a:t>
            </a:r>
            <a:r>
              <a:rPr lang="en-CA" sz="1950" dirty="0" smtClean="0"/>
              <a:t>slope, neighbourhood </a:t>
            </a:r>
            <a:r>
              <a:rPr lang="en-CA" sz="1950" dirty="0"/>
              <a:t>statistics and modified </a:t>
            </a:r>
            <a:r>
              <a:rPr lang="en-CA" sz="1950" dirty="0" smtClean="0"/>
              <a:t>terrain complexity (</a:t>
            </a:r>
            <a:r>
              <a:rPr lang="en-CA" sz="1950" dirty="0" err="1" smtClean="0"/>
              <a:t>rugosity</a:t>
            </a:r>
            <a:r>
              <a:rPr lang="en-CA" sz="1950" dirty="0" smtClean="0"/>
              <a:t>) </a:t>
            </a:r>
          </a:p>
          <a:p>
            <a:endParaRPr lang="en-CA" sz="1950" dirty="0" smtClean="0"/>
          </a:p>
          <a:p>
            <a:r>
              <a:rPr lang="en-CA" sz="1950" dirty="0" smtClean="0"/>
              <a:t>This method finds areas with greater terrain variation compared with neighbouring cells</a:t>
            </a:r>
          </a:p>
          <a:p>
            <a:endParaRPr lang="en-CA" sz="1800" dirty="0" smtClean="0"/>
          </a:p>
          <a:p>
            <a:endParaRPr lang="en-CA" sz="2000" dirty="0" smtClean="0"/>
          </a:p>
          <a:p>
            <a:endParaRPr lang="en-CA" dirty="0"/>
          </a:p>
        </p:txBody>
      </p:sp>
      <p:pic>
        <p:nvPicPr>
          <p:cNvPr id="4" name="Picture 3"/>
          <p:cNvPicPr/>
          <p:nvPr/>
        </p:nvPicPr>
        <p:blipFill rotWithShape="1">
          <a:blip r:embed="rId3" cstate="print"/>
          <a:srcRect l="20032" t="50742" r="36378" b="5335"/>
          <a:stretch/>
        </p:blipFill>
        <p:spPr bwMode="auto">
          <a:xfrm>
            <a:off x="395536" y="4407490"/>
            <a:ext cx="2737867" cy="2189862"/>
          </a:xfrm>
          <a:prstGeom prst="rect">
            <a:avLst/>
          </a:prstGeom>
          <a:ln>
            <a:noFill/>
          </a:ln>
          <a:extLst>
            <a:ext uri="{53640926-AAD7-44D8-BBD7-CCE9431645EC}">
              <a14:shadowObscured xmlns:a14="http://schemas.microsoft.com/office/drawing/2010/main" xmlns=""/>
            </a:ext>
          </a:extLst>
        </p:spPr>
      </p:pic>
      <p:pic>
        <p:nvPicPr>
          <p:cNvPr id="5" name="Picture 4"/>
          <p:cNvPicPr/>
          <p:nvPr/>
        </p:nvPicPr>
        <p:blipFill rotWithShape="1">
          <a:blip r:embed="rId4" cstate="print"/>
          <a:srcRect l="15861" t="17649" r="30155" b="23645"/>
          <a:stretch/>
        </p:blipFill>
        <p:spPr bwMode="auto">
          <a:xfrm>
            <a:off x="5827201" y="4344243"/>
            <a:ext cx="2705239" cy="2325117"/>
          </a:xfrm>
          <a:prstGeom prst="rect">
            <a:avLst/>
          </a:prstGeom>
          <a:ln>
            <a:noFill/>
          </a:ln>
          <a:extLst>
            <a:ext uri="{53640926-AAD7-44D8-BBD7-CCE9431645EC}">
              <a14:shadowObscured xmlns:a14="http://schemas.microsoft.com/office/drawing/2010/main" xmlns=""/>
            </a:ext>
          </a:extLst>
        </p:spPr>
      </p:pic>
      <p:cxnSp>
        <p:nvCxnSpPr>
          <p:cNvPr id="7" name="Straight Arrow Connector 6"/>
          <p:cNvCxnSpPr/>
          <p:nvPr/>
        </p:nvCxnSpPr>
        <p:spPr>
          <a:xfrm>
            <a:off x="3133403" y="5517232"/>
            <a:ext cx="269379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75856" y="4758243"/>
            <a:ext cx="2448272" cy="830997"/>
          </a:xfrm>
          <a:prstGeom prst="rect">
            <a:avLst/>
          </a:prstGeom>
          <a:noFill/>
        </p:spPr>
        <p:txBody>
          <a:bodyPr wrap="square" rtlCol="0">
            <a:spAutoFit/>
          </a:bodyPr>
          <a:lstStyle/>
          <a:p>
            <a:r>
              <a:rPr lang="en-CA" sz="1600" dirty="0" smtClean="0"/>
              <a:t>Add rock layer into sediment classes</a:t>
            </a:r>
          </a:p>
          <a:p>
            <a:endParaRPr lang="en-CA" sz="1600" dirty="0"/>
          </a:p>
        </p:txBody>
      </p:sp>
    </p:spTree>
    <p:extLst>
      <p:ext uri="{BB962C8B-B14F-4D97-AF65-F5344CB8AC3E}">
        <p14:creationId xmlns:p14="http://schemas.microsoft.com/office/powerpoint/2010/main" xmlns="" val="34529463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20004</TotalTime>
  <Words>3859</Words>
  <Application>Microsoft Office PowerPoint</Application>
  <PresentationFormat>On-screen Show (4:3)</PresentationFormat>
  <Paragraphs>361</Paragraphs>
  <Slides>29</Slides>
  <Notes>29</Notes>
  <HiddenSlides>1</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Apothecary</vt:lpstr>
      <vt:lpstr>Potential Benthic Substrate &amp; Characteristic mapping using multibeam bathymetry &amp; backscatter </vt:lpstr>
      <vt:lpstr>Outline</vt:lpstr>
      <vt:lpstr>History of Project</vt:lpstr>
      <vt:lpstr>Background</vt:lpstr>
      <vt:lpstr>Possible Classification schemes</vt:lpstr>
      <vt:lpstr>Procedure </vt:lpstr>
      <vt:lpstr>Backscatter</vt:lpstr>
      <vt:lpstr>‘Unsupervised’ Procedure for Sediment classification</vt:lpstr>
      <vt:lpstr>Rock layer</vt:lpstr>
      <vt:lpstr>Finished potential substrate map</vt:lpstr>
      <vt:lpstr>Morphology</vt:lpstr>
      <vt:lpstr>Slope</vt:lpstr>
      <vt:lpstr>Depth</vt:lpstr>
      <vt:lpstr>Layer combinations</vt:lpstr>
      <vt:lpstr>applications</vt:lpstr>
      <vt:lpstr>Possible uses</vt:lpstr>
      <vt:lpstr>Scott Islands Proposed marine National Wildlife Area Characterization</vt:lpstr>
      <vt:lpstr>Support Habitat Mapping –Fisheries and Oceans Canada Canadian Hydrographic Service</vt:lpstr>
      <vt:lpstr>Slide 19</vt:lpstr>
      <vt:lpstr>results</vt:lpstr>
      <vt:lpstr>Preliminary verifications</vt:lpstr>
      <vt:lpstr>Edge matching</vt:lpstr>
      <vt:lpstr>Preliminary underwater ROV Comparison </vt:lpstr>
      <vt:lpstr>Conclusions</vt:lpstr>
      <vt:lpstr>Conclusions </vt:lpstr>
      <vt:lpstr>Recommendations</vt:lpstr>
      <vt:lpstr>Future Plans</vt:lpstr>
      <vt:lpstr>Data Sources, Technical support &amp; Software</vt:lpstr>
      <vt:lpstr>Acknowledgements</vt:lpstr>
    </vt:vector>
  </TitlesOfParts>
  <Company>DFO-MPO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DFO-MPO</dc:creator>
  <cp:lastModifiedBy>Rob Hare</cp:lastModifiedBy>
  <cp:revision>144</cp:revision>
  <cp:lastPrinted>2014-04-10T20:15:33Z</cp:lastPrinted>
  <dcterms:created xsi:type="dcterms:W3CDTF">2014-03-21T20:30:04Z</dcterms:created>
  <dcterms:modified xsi:type="dcterms:W3CDTF">2014-11-14T19:39:29Z</dcterms:modified>
</cp:coreProperties>
</file>